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7679">
          <p15:clr>
            <a:srgbClr val="A4A3A4"/>
          </p15:clr>
        </p15:guide>
        <p15:guide id="5" orient="horz" pos="43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70D"/>
    <a:srgbClr val="EE4036"/>
    <a:srgbClr val="2FAC82"/>
    <a:srgbClr val="F66308"/>
    <a:srgbClr val="1A3803"/>
    <a:srgbClr val="43546A"/>
    <a:srgbClr val="4B8D0D"/>
    <a:srgbClr val="83BB4C"/>
    <a:srgbClr val="2BA17A"/>
    <a:srgbClr val="962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70" autoAdjust="0"/>
    <p:restoredTop sz="99429" autoAdjust="0"/>
  </p:normalViewPr>
  <p:slideViewPr>
    <p:cSldViewPr snapToGrid="0">
      <p:cViewPr>
        <p:scale>
          <a:sx n="75" d="100"/>
          <a:sy n="75" d="100"/>
        </p:scale>
        <p:origin x="-162" y="-36"/>
      </p:cViewPr>
      <p:guideLst>
        <p:guide orient="horz" pos="2160"/>
        <p:guide orient="horz" pos="4319"/>
        <p:guide orient="horz" pos="4301"/>
        <p:guide pos="3840"/>
        <p:guide pos="767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EDC007-3B60-44E6-9B87-FBB5C85AE18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DD58DD-E6DF-4E47-91EA-87657B7BFE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1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1B09A-2548-404E-A636-84083C59D4D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65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632C-47A7-0A44-81C1-4C56D57099B8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7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60E3-F8C4-5E45-B2C2-42FF74743B85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8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0A62-18BC-6C4A-8FFC-0D29E01E5508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3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420D-B522-C84A-B535-4D86E8971119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7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97B0-D811-0745-A6DA-24D383B1F3D2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AF89-86D7-C44A-AEC4-5B4B543BE70C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2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97CD-7B63-B14B-8231-44ACFAD8C373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7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8802-E744-9A4E-876E-5241CEDA6FF4}" type="datetime1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6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F79-4EB9-D744-865A-352B9F97B3FA}" type="datetime1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5942-7EBE-2A4E-AFFA-575F82B70090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1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3009-753F-1640-A6DB-EE2CED6C2B69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6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46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1A05-8482-034B-A645-F3314F441C7E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D6C3D-3C39-4E71-AD40-C7C2E335E6A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8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4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slideLayout" Target="../slideLayouts/slideLayout2.xml"/><Relationship Id="rId42" Type="http://schemas.openxmlformats.org/officeDocument/2006/relationships/image" Target="../media/image6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image" Target="../media/image3.png"/><Relationship Id="rId46" Type="http://schemas.microsoft.com/office/2007/relationships/hdphoto" Target="../media/hdphoto2.wdp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microsoft.com/office/2007/relationships/hdphoto" Target="../media/hdphoto1.wdp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image" Target="../media/image2.png"/><Relationship Id="rId40" Type="http://schemas.openxmlformats.org/officeDocument/2006/relationships/image" Target="../media/image5.png"/><Relationship Id="rId45" Type="http://schemas.openxmlformats.org/officeDocument/2006/relationships/image" Target="../media/image9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image" Target="../media/image1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image" Target="../media/image8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notesSlide" Target="../notesSlides/notesSlide1.xml"/><Relationship Id="rId4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cxnSp>
        <p:nvCxnSpPr>
          <p:cNvPr id="114" name="113 Conector recto"/>
          <p:cNvCxnSpPr/>
          <p:nvPr/>
        </p:nvCxnSpPr>
        <p:spPr>
          <a:xfrm flipH="1">
            <a:off x="3751310" y="1370960"/>
            <a:ext cx="14408" cy="265320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0" name="109 Conector recto"/>
          <p:cNvCxnSpPr/>
          <p:nvPr/>
        </p:nvCxnSpPr>
        <p:spPr>
          <a:xfrm flipV="1">
            <a:off x="6848329" y="3848184"/>
            <a:ext cx="0" cy="6214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 flipH="1" flipV="1">
            <a:off x="4937357" y="2467900"/>
            <a:ext cx="14167" cy="137046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6" name="145 Conector recto"/>
          <p:cNvCxnSpPr/>
          <p:nvPr/>
        </p:nvCxnSpPr>
        <p:spPr>
          <a:xfrm flipV="1">
            <a:off x="6067021" y="4064620"/>
            <a:ext cx="0" cy="162291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1" name="140 Conector recto"/>
          <p:cNvCxnSpPr/>
          <p:nvPr/>
        </p:nvCxnSpPr>
        <p:spPr>
          <a:xfrm flipV="1">
            <a:off x="7682149" y="3672883"/>
            <a:ext cx="0" cy="42445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5" name="134 Conector recto"/>
          <p:cNvCxnSpPr/>
          <p:nvPr/>
        </p:nvCxnSpPr>
        <p:spPr>
          <a:xfrm flipV="1">
            <a:off x="5431243" y="1510396"/>
            <a:ext cx="0" cy="237610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547524" y="4057298"/>
            <a:ext cx="0" cy="169204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 flipV="1">
            <a:off x="4359622" y="3586816"/>
            <a:ext cx="1917" cy="421972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5" name="Rectangle 10"/>
          <p:cNvSpPr>
            <a:spLocks noChangeArrowheads="1"/>
          </p:cNvSpPr>
          <p:nvPr/>
        </p:nvSpPr>
        <p:spPr bwMode="auto">
          <a:xfrm rot="10800000">
            <a:off x="3811487" y="156733"/>
            <a:ext cx="8397680" cy="510850"/>
          </a:xfrm>
          <a:prstGeom prst="homePlate">
            <a:avLst/>
          </a:prstGeom>
          <a:solidFill>
            <a:srgbClr val="2FAC8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cxnSp>
        <p:nvCxnSpPr>
          <p:cNvPr id="113" name="112 Conector recto"/>
          <p:cNvCxnSpPr/>
          <p:nvPr/>
        </p:nvCxnSpPr>
        <p:spPr>
          <a:xfrm flipH="1">
            <a:off x="1641785" y="2363385"/>
            <a:ext cx="14408" cy="149766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1" name="CuadroTexto 12006"/>
          <p:cNvSpPr txBox="1"/>
          <p:nvPr>
            <p:custDataLst>
              <p:tags r:id="rId1"/>
            </p:custDataLst>
          </p:nvPr>
        </p:nvSpPr>
        <p:spPr>
          <a:xfrm>
            <a:off x="536170" y="3851053"/>
            <a:ext cx="793389" cy="28800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SEPTIEMBRE</a:t>
            </a:r>
            <a:endParaRPr lang="es-MX" sz="900" dirty="0"/>
          </a:p>
        </p:txBody>
      </p:sp>
      <p:sp>
        <p:nvSpPr>
          <p:cNvPr id="73" name="CuadroTexto 12009"/>
          <p:cNvSpPr txBox="1"/>
          <p:nvPr>
            <p:custDataLst>
              <p:tags r:id="rId2"/>
            </p:custDataLst>
          </p:nvPr>
        </p:nvSpPr>
        <p:spPr>
          <a:xfrm>
            <a:off x="1993553" y="3851053"/>
            <a:ext cx="793389" cy="28800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SEPTIEMBRE</a:t>
            </a:r>
            <a:endParaRPr lang="es-MX" sz="900" dirty="0"/>
          </a:p>
        </p:txBody>
      </p:sp>
      <p:sp>
        <p:nvSpPr>
          <p:cNvPr id="76" name="CuadroTexto 12015"/>
          <p:cNvSpPr txBox="1"/>
          <p:nvPr>
            <p:custDataLst>
              <p:tags r:id="rId3"/>
            </p:custDataLst>
          </p:nvPr>
        </p:nvSpPr>
        <p:spPr>
          <a:xfrm>
            <a:off x="2852425" y="3845721"/>
            <a:ext cx="541895" cy="28800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MARZO</a:t>
            </a:r>
            <a:endParaRPr lang="es-MX" sz="900" dirty="0"/>
          </a:p>
        </p:txBody>
      </p:sp>
      <p:sp>
        <p:nvSpPr>
          <p:cNvPr id="77" name="Combinar 12184"/>
          <p:cNvSpPr/>
          <p:nvPr>
            <p:custDataLst>
              <p:tags r:id="rId4"/>
            </p:custDataLst>
          </p:nvPr>
        </p:nvSpPr>
        <p:spPr>
          <a:xfrm rot="16200000">
            <a:off x="425525" y="5561753"/>
            <a:ext cx="488289" cy="22860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>
              <a:solidFill>
                <a:srgbClr val="FF6600"/>
              </a:solidFill>
            </a:endParaRPr>
          </a:p>
        </p:txBody>
      </p:sp>
      <p:sp>
        <p:nvSpPr>
          <p:cNvPr id="85" name="CuadroTexto 12015"/>
          <p:cNvSpPr txBox="1"/>
          <p:nvPr>
            <p:custDataLst>
              <p:tags r:id="rId5"/>
            </p:custDataLst>
          </p:nvPr>
        </p:nvSpPr>
        <p:spPr>
          <a:xfrm>
            <a:off x="4125448" y="3845721"/>
            <a:ext cx="492632" cy="28800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MAYO</a:t>
            </a:r>
            <a:endParaRPr lang="es-MX" sz="900" dirty="0"/>
          </a:p>
        </p:txBody>
      </p:sp>
      <p:sp>
        <p:nvSpPr>
          <p:cNvPr id="88" name="CuadroTexto 12009"/>
          <p:cNvSpPr txBox="1"/>
          <p:nvPr>
            <p:custDataLst>
              <p:tags r:id="rId6"/>
            </p:custDataLst>
          </p:nvPr>
        </p:nvSpPr>
        <p:spPr>
          <a:xfrm>
            <a:off x="1385246" y="3851053"/>
            <a:ext cx="541895" cy="28800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MARZO</a:t>
            </a:r>
            <a:endParaRPr lang="es-MX" sz="900" dirty="0"/>
          </a:p>
        </p:txBody>
      </p:sp>
      <p:sp>
        <p:nvSpPr>
          <p:cNvPr id="89" name="CuadroTexto 12009"/>
          <p:cNvSpPr txBox="1"/>
          <p:nvPr>
            <p:custDataLst>
              <p:tags r:id="rId7"/>
            </p:custDataLst>
          </p:nvPr>
        </p:nvSpPr>
        <p:spPr>
          <a:xfrm>
            <a:off x="3485164" y="3845721"/>
            <a:ext cx="541895" cy="28800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JUNIO</a:t>
            </a:r>
            <a:endParaRPr lang="es-MX" sz="9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4017260" y="778319"/>
            <a:ext cx="2499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rgbClr val="FF0000"/>
                </a:solidFill>
              </a:rPr>
              <a:t>Foro Regional de Consulta Pública</a:t>
            </a:r>
          </a:p>
          <a:p>
            <a:r>
              <a:rPr lang="es-MX" sz="1200" b="1" dirty="0" smtClean="0">
                <a:solidFill>
                  <a:srgbClr val="FF0000"/>
                </a:solidFill>
              </a:rPr>
              <a:t>Tramites Federales </a:t>
            </a:r>
          </a:p>
          <a:p>
            <a:r>
              <a:rPr lang="es-MX" sz="1200" b="1" dirty="0" smtClean="0">
                <a:solidFill>
                  <a:srgbClr val="FF0000"/>
                </a:solidFill>
              </a:rPr>
              <a:t>(100 Propuestas)</a:t>
            </a:r>
            <a:endParaRPr lang="es-MX" sz="1200" b="1" dirty="0">
              <a:solidFill>
                <a:srgbClr val="FF0000"/>
              </a:solidFill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2374999" y="3034001"/>
            <a:ext cx="1386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FF0000"/>
                </a:solidFill>
              </a:rPr>
              <a:t>Arranca Programa </a:t>
            </a:r>
          </a:p>
          <a:p>
            <a:pPr algn="ctr"/>
            <a:r>
              <a:rPr lang="es-MX" sz="1200" b="1" dirty="0" smtClean="0">
                <a:solidFill>
                  <a:srgbClr val="FF0000"/>
                </a:solidFill>
              </a:rPr>
              <a:t>Justicia Cotidiana.</a:t>
            </a:r>
            <a:endParaRPr lang="es-MX" sz="1200" b="1" dirty="0">
              <a:solidFill>
                <a:srgbClr val="FF0000"/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3038673" y="5938374"/>
            <a:ext cx="1789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Consejo Consultivo MR 2015-2021</a:t>
            </a:r>
            <a:endParaRPr lang="es-MX" sz="1400" dirty="0"/>
          </a:p>
        </p:txBody>
      </p:sp>
      <p:sp>
        <p:nvSpPr>
          <p:cNvPr id="98" name="97 Rectángulo"/>
          <p:cNvSpPr/>
          <p:nvPr/>
        </p:nvSpPr>
        <p:spPr>
          <a:xfrm>
            <a:off x="677036" y="5418237"/>
            <a:ext cx="2253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chemeClr val="accent4">
                    <a:lumMod val="75000"/>
                  </a:schemeClr>
                </a:solidFill>
              </a:rPr>
              <a:t>Convenios de  Coordinación con Federación y 7 Municipios</a:t>
            </a:r>
            <a:r>
              <a:rPr lang="es-MX" sz="12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s-MX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2" name="Combinar 12184"/>
          <p:cNvSpPr/>
          <p:nvPr>
            <p:custDataLst>
              <p:tags r:id="rId8"/>
            </p:custDataLst>
          </p:nvPr>
        </p:nvSpPr>
        <p:spPr>
          <a:xfrm rot="16200000">
            <a:off x="1527316" y="2327868"/>
            <a:ext cx="488289" cy="22860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cxnSp>
        <p:nvCxnSpPr>
          <p:cNvPr id="115" name="114 Conector recto"/>
          <p:cNvCxnSpPr/>
          <p:nvPr/>
        </p:nvCxnSpPr>
        <p:spPr>
          <a:xfrm flipH="1">
            <a:off x="2766271" y="4107327"/>
            <a:ext cx="10825" cy="207887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 flipH="1" flipV="1">
            <a:off x="3382797" y="4115016"/>
            <a:ext cx="13164" cy="97757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" name="CuadroTexto 12015"/>
          <p:cNvSpPr txBox="1"/>
          <p:nvPr>
            <p:custDataLst>
              <p:tags r:id="rId9"/>
            </p:custDataLst>
          </p:nvPr>
        </p:nvSpPr>
        <p:spPr>
          <a:xfrm>
            <a:off x="8162973" y="3853885"/>
            <a:ext cx="683356" cy="288000"/>
          </a:xfrm>
          <a:prstGeom prst="rect">
            <a:avLst/>
          </a:prstGeom>
          <a:solidFill>
            <a:srgbClr val="2FAC82"/>
          </a:solidFill>
          <a:ln>
            <a:noFill/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DICIEMBRE</a:t>
            </a:r>
            <a:endParaRPr lang="es-MX" sz="900" dirty="0"/>
          </a:p>
        </p:txBody>
      </p:sp>
      <p:sp>
        <p:nvSpPr>
          <p:cNvPr id="56" name="1 Título"/>
          <p:cNvSpPr>
            <a:spLocks noGrp="1"/>
          </p:cNvSpPr>
          <p:nvPr>
            <p:ph type="title"/>
          </p:nvPr>
        </p:nvSpPr>
        <p:spPr>
          <a:xfrm>
            <a:off x="911425" y="204904"/>
            <a:ext cx="11160307" cy="420724"/>
          </a:xfrm>
        </p:spPr>
        <p:txBody>
          <a:bodyPr>
            <a:normAutofit/>
          </a:bodyPr>
          <a:lstStyle/>
          <a:p>
            <a:pPr algn="r"/>
            <a:r>
              <a:rPr lang="es-MX" sz="2200" b="1" dirty="0">
                <a:solidFill>
                  <a:schemeClr val="bg1"/>
                </a:solidFill>
                <a:latin typeface="Trajan Pro" pitchFamily="18" charset="0"/>
              </a:rPr>
              <a:t> </a:t>
            </a:r>
            <a:r>
              <a:rPr lang="es-MX" sz="2100" b="1" dirty="0" smtClean="0">
                <a:solidFill>
                  <a:schemeClr val="bg1"/>
                </a:solidFill>
              </a:rPr>
              <a:t>ANTECEDENTES DE LA MEJORA REGULATORIA EN SONORA</a:t>
            </a:r>
            <a:endParaRPr lang="es-MX" sz="21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85297" y="4188891"/>
            <a:ext cx="71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2015</a:t>
            </a:r>
            <a:endParaRPr lang="es-MX" b="1" dirty="0"/>
          </a:p>
        </p:txBody>
      </p:sp>
      <p:sp>
        <p:nvSpPr>
          <p:cNvPr id="63" name="62 CuadroTexto"/>
          <p:cNvSpPr txBox="1"/>
          <p:nvPr/>
        </p:nvSpPr>
        <p:spPr>
          <a:xfrm>
            <a:off x="1299931" y="4166620"/>
            <a:ext cx="71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2016</a:t>
            </a:r>
            <a:endParaRPr lang="es-MX" b="1" dirty="0"/>
          </a:p>
        </p:txBody>
      </p:sp>
      <p:sp>
        <p:nvSpPr>
          <p:cNvPr id="65" name="64 CuadroTexto"/>
          <p:cNvSpPr txBox="1"/>
          <p:nvPr/>
        </p:nvSpPr>
        <p:spPr>
          <a:xfrm>
            <a:off x="1862049" y="2102601"/>
            <a:ext cx="1757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 smtClean="0">
                <a:solidFill>
                  <a:srgbClr val="377D7E"/>
                </a:solidFill>
              </a:rPr>
              <a:t>+Convenios de Coordinación con 4 Municipios. (11 en total) </a:t>
            </a:r>
            <a:endParaRPr lang="es-MX" sz="1200" b="1" dirty="0">
              <a:solidFill>
                <a:srgbClr val="377D7E"/>
              </a:solidFill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2803626" y="4184331"/>
            <a:ext cx="71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2017</a:t>
            </a:r>
            <a:endParaRPr lang="es-MX" b="1" dirty="0"/>
          </a:p>
        </p:txBody>
      </p:sp>
      <p:sp>
        <p:nvSpPr>
          <p:cNvPr id="101" name="Combinar 12184"/>
          <p:cNvSpPr/>
          <p:nvPr>
            <p:custDataLst>
              <p:tags r:id="rId10"/>
            </p:custDataLst>
          </p:nvPr>
        </p:nvSpPr>
        <p:spPr>
          <a:xfrm rot="10800000">
            <a:off x="2822079" y="3636824"/>
            <a:ext cx="591865" cy="17145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dirty="0"/>
          </a:p>
        </p:txBody>
      </p:sp>
      <p:sp>
        <p:nvSpPr>
          <p:cNvPr id="108" name="Combinar 12184"/>
          <p:cNvSpPr/>
          <p:nvPr>
            <p:custDataLst>
              <p:tags r:id="rId11"/>
            </p:custDataLst>
          </p:nvPr>
        </p:nvSpPr>
        <p:spPr>
          <a:xfrm rot="16200000">
            <a:off x="3278685" y="5158269"/>
            <a:ext cx="488289" cy="22860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11" name="110 CuadroTexto"/>
          <p:cNvSpPr txBox="1"/>
          <p:nvPr/>
        </p:nvSpPr>
        <p:spPr>
          <a:xfrm>
            <a:off x="3658570" y="5005425"/>
            <a:ext cx="15265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Instalación Comité Simplificación Alto Impacto.</a:t>
            </a:r>
            <a:endParaRPr lang="es-MX" sz="1400" dirty="0"/>
          </a:p>
        </p:txBody>
      </p:sp>
      <p:sp>
        <p:nvSpPr>
          <p:cNvPr id="117" name="Combinar 12184"/>
          <p:cNvSpPr/>
          <p:nvPr>
            <p:custDataLst>
              <p:tags r:id="rId12"/>
            </p:custDataLst>
          </p:nvPr>
        </p:nvSpPr>
        <p:spPr>
          <a:xfrm rot="16200000">
            <a:off x="3644038" y="1058741"/>
            <a:ext cx="488289" cy="22860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 dirty="0"/>
          </a:p>
        </p:txBody>
      </p:sp>
      <p:sp>
        <p:nvSpPr>
          <p:cNvPr id="122" name="121 CuadroTexto"/>
          <p:cNvSpPr txBox="1"/>
          <p:nvPr/>
        </p:nvSpPr>
        <p:spPr>
          <a:xfrm>
            <a:off x="4066102" y="4186603"/>
            <a:ext cx="71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2018</a:t>
            </a:r>
            <a:endParaRPr lang="es-MX" b="1" dirty="0"/>
          </a:p>
        </p:txBody>
      </p:sp>
      <p:sp>
        <p:nvSpPr>
          <p:cNvPr id="123" name="CuadroTexto 12015"/>
          <p:cNvSpPr txBox="1"/>
          <p:nvPr>
            <p:custDataLst>
              <p:tags r:id="rId13"/>
            </p:custDataLst>
          </p:nvPr>
        </p:nvSpPr>
        <p:spPr>
          <a:xfrm>
            <a:off x="4719436" y="3838368"/>
            <a:ext cx="447847" cy="28800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JUNIO</a:t>
            </a:r>
            <a:endParaRPr lang="es-MX" sz="900" dirty="0"/>
          </a:p>
        </p:txBody>
      </p:sp>
      <p:sp>
        <p:nvSpPr>
          <p:cNvPr id="124" name="CuadroTexto 12015"/>
          <p:cNvSpPr txBox="1"/>
          <p:nvPr>
            <p:custDataLst>
              <p:tags r:id="rId14"/>
            </p:custDataLst>
          </p:nvPr>
        </p:nvSpPr>
        <p:spPr>
          <a:xfrm>
            <a:off x="5201643" y="3848184"/>
            <a:ext cx="492632" cy="28800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JULIO</a:t>
            </a:r>
            <a:endParaRPr lang="es-MX" sz="900" dirty="0"/>
          </a:p>
        </p:txBody>
      </p:sp>
      <p:sp>
        <p:nvSpPr>
          <p:cNvPr id="127" name="CuadroTexto 12015"/>
          <p:cNvSpPr txBox="1"/>
          <p:nvPr>
            <p:custDataLst>
              <p:tags r:id="rId15"/>
            </p:custDataLst>
          </p:nvPr>
        </p:nvSpPr>
        <p:spPr>
          <a:xfrm>
            <a:off x="5747764" y="3853746"/>
            <a:ext cx="645379" cy="28471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AGOSTO</a:t>
            </a:r>
            <a:endParaRPr lang="es-MX" sz="900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3795877" y="3066958"/>
            <a:ext cx="1122204" cy="5232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FF0000"/>
                </a:solidFill>
              </a:rPr>
              <a:t>Ley General  MR</a:t>
            </a:r>
            <a:endParaRPr lang="es-MX" sz="1400" b="1" dirty="0">
              <a:solidFill>
                <a:srgbClr val="FF0000"/>
              </a:solidFill>
            </a:endParaRPr>
          </a:p>
        </p:txBody>
      </p:sp>
      <p:sp>
        <p:nvSpPr>
          <p:cNvPr id="134" name="Combinar 12184"/>
          <p:cNvSpPr/>
          <p:nvPr>
            <p:custDataLst>
              <p:tags r:id="rId16"/>
            </p:custDataLst>
          </p:nvPr>
        </p:nvSpPr>
        <p:spPr>
          <a:xfrm rot="16200000">
            <a:off x="5308289" y="2379715"/>
            <a:ext cx="488289" cy="22860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136" name="135 CuadroTexto"/>
          <p:cNvSpPr txBox="1"/>
          <p:nvPr/>
        </p:nvSpPr>
        <p:spPr>
          <a:xfrm>
            <a:off x="5663833" y="2233188"/>
            <a:ext cx="2029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>
                <a:solidFill>
                  <a:srgbClr val="EB7F00"/>
                </a:solidFill>
              </a:rPr>
              <a:t>Socialización Proyecto Ley Estatal MR.</a:t>
            </a:r>
            <a:endParaRPr lang="es-MX" sz="1400" dirty="0">
              <a:solidFill>
                <a:srgbClr val="EB7F00"/>
              </a:solidFill>
            </a:endParaRPr>
          </a:p>
        </p:txBody>
      </p:sp>
      <p:sp>
        <p:nvSpPr>
          <p:cNvPr id="137" name="Combinar 12184"/>
          <p:cNvSpPr/>
          <p:nvPr>
            <p:custDataLst>
              <p:tags r:id="rId17"/>
            </p:custDataLst>
          </p:nvPr>
        </p:nvSpPr>
        <p:spPr>
          <a:xfrm rot="16200000">
            <a:off x="5310561" y="1591565"/>
            <a:ext cx="488289" cy="22860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138" name="137 CuadroTexto"/>
          <p:cNvSpPr txBox="1"/>
          <p:nvPr/>
        </p:nvSpPr>
        <p:spPr>
          <a:xfrm>
            <a:off x="5644139" y="1337041"/>
            <a:ext cx="25648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>
                <a:solidFill>
                  <a:schemeClr val="accent1"/>
                </a:solidFill>
              </a:rPr>
              <a:t>3 Foros municipales de Consulta Pública. Tramites estatales y municipales. (370 ppts 67T 29R).</a:t>
            </a:r>
            <a:endParaRPr lang="es-MX" sz="1400" dirty="0">
              <a:solidFill>
                <a:schemeClr val="accent1"/>
              </a:solidFill>
            </a:endParaRPr>
          </a:p>
        </p:txBody>
      </p:sp>
      <p:sp>
        <p:nvSpPr>
          <p:cNvPr id="140" name="Combinar 12184"/>
          <p:cNvSpPr/>
          <p:nvPr>
            <p:custDataLst>
              <p:tags r:id="rId18"/>
            </p:custDataLst>
          </p:nvPr>
        </p:nvSpPr>
        <p:spPr>
          <a:xfrm rot="10800000">
            <a:off x="7452255" y="3538772"/>
            <a:ext cx="443899" cy="12573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43" name="Combinar 12184"/>
          <p:cNvSpPr/>
          <p:nvPr>
            <p:custDataLst>
              <p:tags r:id="rId19"/>
            </p:custDataLst>
          </p:nvPr>
        </p:nvSpPr>
        <p:spPr>
          <a:xfrm rot="10800000">
            <a:off x="4660160" y="2384114"/>
            <a:ext cx="538059" cy="17145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44" name="143 CuadroTexto"/>
          <p:cNvSpPr txBox="1"/>
          <p:nvPr/>
        </p:nvSpPr>
        <p:spPr>
          <a:xfrm>
            <a:off x="4439531" y="1782248"/>
            <a:ext cx="94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EB7F00"/>
                </a:solidFill>
              </a:rPr>
              <a:t>Estrategia </a:t>
            </a:r>
          </a:p>
          <a:p>
            <a:pPr algn="ctr"/>
            <a:r>
              <a:rPr lang="es-MX" sz="1400" b="1" dirty="0" smtClean="0">
                <a:solidFill>
                  <a:srgbClr val="EB7F00"/>
                </a:solidFill>
              </a:rPr>
              <a:t>de MR</a:t>
            </a:r>
            <a:endParaRPr lang="es-MX" sz="1400" b="1" dirty="0">
              <a:solidFill>
                <a:srgbClr val="EB7F00"/>
              </a:solidFill>
            </a:endParaRPr>
          </a:p>
        </p:txBody>
      </p:sp>
      <p:sp>
        <p:nvSpPr>
          <p:cNvPr id="147" name="146 CuadroTexto"/>
          <p:cNvSpPr txBox="1"/>
          <p:nvPr/>
        </p:nvSpPr>
        <p:spPr>
          <a:xfrm>
            <a:off x="5295337" y="5830417"/>
            <a:ext cx="1550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EB7F00"/>
                </a:solidFill>
              </a:rPr>
              <a:t>Reforma Constitucional MR estado de Sonora.</a:t>
            </a:r>
          </a:p>
          <a:p>
            <a:pPr algn="ctr"/>
            <a:r>
              <a:rPr lang="es-MX" sz="1400" dirty="0" smtClean="0"/>
              <a:t>(articulo 25-F)</a:t>
            </a:r>
            <a:endParaRPr lang="es-MX" sz="1400" dirty="0"/>
          </a:p>
        </p:txBody>
      </p:sp>
      <p:sp>
        <p:nvSpPr>
          <p:cNvPr id="148" name="Combinar 12184"/>
          <p:cNvSpPr/>
          <p:nvPr>
            <p:custDataLst>
              <p:tags r:id="rId20"/>
            </p:custDataLst>
          </p:nvPr>
        </p:nvSpPr>
        <p:spPr>
          <a:xfrm>
            <a:off x="5767406" y="5708785"/>
            <a:ext cx="591865" cy="17145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49" name="148 CuadroTexto"/>
          <p:cNvSpPr txBox="1"/>
          <p:nvPr/>
        </p:nvSpPr>
        <p:spPr>
          <a:xfrm>
            <a:off x="8016396" y="4412944"/>
            <a:ext cx="908654" cy="181588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Consulta Publica 507 ASAI/RTS Estatales PMR           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2019-2021 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0" name="149 Conector recto"/>
          <p:cNvCxnSpPr/>
          <p:nvPr/>
        </p:nvCxnSpPr>
        <p:spPr>
          <a:xfrm flipV="1">
            <a:off x="8490884" y="4056063"/>
            <a:ext cx="0" cy="360273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9" name="Picture 75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1281324" y="272544"/>
            <a:ext cx="1331357" cy="489994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996962" y="6295816"/>
            <a:ext cx="2056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dirty="0" smtClean="0">
                <a:solidFill>
                  <a:srgbClr val="47870D"/>
                </a:solidFill>
              </a:rPr>
              <a:t>Formación de Capacidades. </a:t>
            </a:r>
          </a:p>
          <a:p>
            <a:pPr algn="just"/>
            <a:r>
              <a:rPr lang="es-MX" sz="1000" b="1" dirty="0" smtClean="0">
                <a:solidFill>
                  <a:srgbClr val="47870D"/>
                </a:solidFill>
              </a:rPr>
              <a:t>823 FP (67 DAPE 15 Municipio)</a:t>
            </a:r>
            <a:endParaRPr lang="es-MX" sz="1000" b="1" dirty="0">
              <a:solidFill>
                <a:srgbClr val="47870D"/>
              </a:solidFill>
            </a:endParaRPr>
          </a:p>
        </p:txBody>
      </p:sp>
      <p:grpSp>
        <p:nvGrpSpPr>
          <p:cNvPr id="158" name="Group 131"/>
          <p:cNvGrpSpPr/>
          <p:nvPr/>
        </p:nvGrpSpPr>
        <p:grpSpPr>
          <a:xfrm>
            <a:off x="1471442" y="4501695"/>
            <a:ext cx="391541" cy="290864"/>
            <a:chOff x="5471676" y="3551238"/>
            <a:chExt cx="690563" cy="693738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59" name="Freeform 21"/>
            <p:cNvSpPr>
              <a:spLocks noEditPoints="1"/>
            </p:cNvSpPr>
            <p:nvPr/>
          </p:nvSpPr>
          <p:spPr bwMode="auto">
            <a:xfrm>
              <a:off x="5471676" y="3551238"/>
              <a:ext cx="452438" cy="693738"/>
            </a:xfrm>
            <a:custGeom>
              <a:avLst/>
              <a:gdLst>
                <a:gd name="T0" fmla="*/ 89 w 99"/>
                <a:gd name="T1" fmla="*/ 89 h 150"/>
                <a:gd name="T2" fmla="*/ 10 w 99"/>
                <a:gd name="T3" fmla="*/ 89 h 150"/>
                <a:gd name="T4" fmla="*/ 10 w 99"/>
                <a:gd name="T5" fmla="*/ 14 h 150"/>
                <a:gd name="T6" fmla="*/ 89 w 99"/>
                <a:gd name="T7" fmla="*/ 14 h 150"/>
                <a:gd name="T8" fmla="*/ 89 w 99"/>
                <a:gd name="T9" fmla="*/ 42 h 150"/>
                <a:gd name="T10" fmla="*/ 96 w 99"/>
                <a:gd name="T11" fmla="*/ 44 h 150"/>
                <a:gd name="T12" fmla="*/ 96 w 99"/>
                <a:gd name="T13" fmla="*/ 13 h 150"/>
                <a:gd name="T14" fmla="*/ 99 w 99"/>
                <a:gd name="T15" fmla="*/ 7 h 150"/>
                <a:gd name="T16" fmla="*/ 92 w 99"/>
                <a:gd name="T17" fmla="*/ 0 h 150"/>
                <a:gd name="T18" fmla="*/ 7 w 99"/>
                <a:gd name="T19" fmla="*/ 0 h 150"/>
                <a:gd name="T20" fmla="*/ 0 w 99"/>
                <a:gd name="T21" fmla="*/ 7 h 150"/>
                <a:gd name="T22" fmla="*/ 3 w 99"/>
                <a:gd name="T23" fmla="*/ 13 h 150"/>
                <a:gd name="T24" fmla="*/ 3 w 99"/>
                <a:gd name="T25" fmla="*/ 92 h 150"/>
                <a:gd name="T26" fmla="*/ 7 w 99"/>
                <a:gd name="T27" fmla="*/ 96 h 150"/>
                <a:gd name="T28" fmla="*/ 28 w 99"/>
                <a:gd name="T29" fmla="*/ 96 h 150"/>
                <a:gd name="T30" fmla="*/ 16 w 99"/>
                <a:gd name="T31" fmla="*/ 142 h 150"/>
                <a:gd name="T32" fmla="*/ 20 w 99"/>
                <a:gd name="T33" fmla="*/ 150 h 150"/>
                <a:gd name="T34" fmla="*/ 22 w 99"/>
                <a:gd name="T35" fmla="*/ 150 h 150"/>
                <a:gd name="T36" fmla="*/ 29 w 99"/>
                <a:gd name="T37" fmla="*/ 145 h 150"/>
                <a:gd name="T38" fmla="*/ 42 w 99"/>
                <a:gd name="T39" fmla="*/ 96 h 150"/>
                <a:gd name="T40" fmla="*/ 57 w 99"/>
                <a:gd name="T41" fmla="*/ 96 h 150"/>
                <a:gd name="T42" fmla="*/ 70 w 99"/>
                <a:gd name="T43" fmla="*/ 145 h 150"/>
                <a:gd name="T44" fmla="*/ 77 w 99"/>
                <a:gd name="T45" fmla="*/ 150 h 150"/>
                <a:gd name="T46" fmla="*/ 79 w 99"/>
                <a:gd name="T47" fmla="*/ 150 h 150"/>
                <a:gd name="T48" fmla="*/ 84 w 99"/>
                <a:gd name="T49" fmla="*/ 142 h 150"/>
                <a:gd name="T50" fmla="*/ 71 w 99"/>
                <a:gd name="T51" fmla="*/ 96 h 150"/>
                <a:gd name="T52" fmla="*/ 92 w 99"/>
                <a:gd name="T53" fmla="*/ 96 h 150"/>
                <a:gd name="T54" fmla="*/ 96 w 99"/>
                <a:gd name="T55" fmla="*/ 92 h 150"/>
                <a:gd name="T56" fmla="*/ 96 w 99"/>
                <a:gd name="T57" fmla="*/ 72 h 150"/>
                <a:gd name="T58" fmla="*/ 89 w 99"/>
                <a:gd name="T59" fmla="*/ 70 h 150"/>
                <a:gd name="T60" fmla="*/ 89 w 99"/>
                <a:gd name="T61" fmla="*/ 89 h 150"/>
                <a:gd name="T62" fmla="*/ 89 w 99"/>
                <a:gd name="T63" fmla="*/ 89 h 150"/>
                <a:gd name="T64" fmla="*/ 89 w 99"/>
                <a:gd name="T65" fmla="*/ 8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150">
                  <a:moveTo>
                    <a:pt x="89" y="89"/>
                  </a:moveTo>
                  <a:cubicBezTo>
                    <a:pt x="10" y="89"/>
                    <a:pt x="10" y="89"/>
                    <a:pt x="10" y="89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8" y="12"/>
                    <a:pt x="99" y="9"/>
                    <a:pt x="99" y="7"/>
                  </a:cubicBezTo>
                  <a:cubicBezTo>
                    <a:pt x="99" y="3"/>
                    <a:pt x="96" y="0"/>
                    <a:pt x="92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"/>
                    <a:pt x="1" y="12"/>
                    <a:pt x="3" y="13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3" y="94"/>
                    <a:pt x="5" y="96"/>
                    <a:pt x="7" y="9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5" y="145"/>
                    <a:pt x="17" y="149"/>
                    <a:pt x="20" y="150"/>
                  </a:cubicBezTo>
                  <a:cubicBezTo>
                    <a:pt x="21" y="150"/>
                    <a:pt x="22" y="150"/>
                    <a:pt x="22" y="150"/>
                  </a:cubicBezTo>
                  <a:cubicBezTo>
                    <a:pt x="25" y="150"/>
                    <a:pt x="28" y="148"/>
                    <a:pt x="29" y="145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1" y="148"/>
                    <a:pt x="74" y="150"/>
                    <a:pt x="77" y="150"/>
                  </a:cubicBezTo>
                  <a:cubicBezTo>
                    <a:pt x="77" y="150"/>
                    <a:pt x="78" y="150"/>
                    <a:pt x="79" y="150"/>
                  </a:cubicBezTo>
                  <a:cubicBezTo>
                    <a:pt x="82" y="149"/>
                    <a:pt x="84" y="145"/>
                    <a:pt x="84" y="142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4" y="96"/>
                    <a:pt x="96" y="94"/>
                    <a:pt x="96" y="92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89" y="70"/>
                    <a:pt x="89" y="70"/>
                    <a:pt x="89" y="70"/>
                  </a:cubicBezTo>
                  <a:lnTo>
                    <a:pt x="89" y="89"/>
                  </a:lnTo>
                  <a:close/>
                  <a:moveTo>
                    <a:pt x="89" y="89"/>
                  </a:moveTo>
                  <a:cubicBezTo>
                    <a:pt x="89" y="89"/>
                    <a:pt x="89" y="89"/>
                    <a:pt x="89" y="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60" name="Freeform 22"/>
            <p:cNvSpPr>
              <a:spLocks noEditPoints="1"/>
            </p:cNvSpPr>
            <p:nvPr/>
          </p:nvSpPr>
          <p:spPr bwMode="auto">
            <a:xfrm>
              <a:off x="5955864" y="3667125"/>
              <a:ext cx="109538" cy="115888"/>
            </a:xfrm>
            <a:custGeom>
              <a:avLst/>
              <a:gdLst>
                <a:gd name="T0" fmla="*/ 12 w 24"/>
                <a:gd name="T1" fmla="*/ 25 h 25"/>
                <a:gd name="T2" fmla="*/ 24 w 24"/>
                <a:gd name="T3" fmla="*/ 12 h 25"/>
                <a:gd name="T4" fmla="*/ 12 w 24"/>
                <a:gd name="T5" fmla="*/ 0 h 25"/>
                <a:gd name="T6" fmla="*/ 0 w 24"/>
                <a:gd name="T7" fmla="*/ 12 h 25"/>
                <a:gd name="T8" fmla="*/ 12 w 24"/>
                <a:gd name="T9" fmla="*/ 25 h 25"/>
                <a:gd name="T10" fmla="*/ 12 w 24"/>
                <a:gd name="T11" fmla="*/ 25 h 25"/>
                <a:gd name="T12" fmla="*/ 12 w 24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5">
                  <a:moveTo>
                    <a:pt x="12" y="25"/>
                  </a:moveTo>
                  <a:cubicBezTo>
                    <a:pt x="19" y="25"/>
                    <a:pt x="24" y="19"/>
                    <a:pt x="24" y="12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9"/>
                    <a:pt x="5" y="25"/>
                    <a:pt x="12" y="25"/>
                  </a:cubicBezTo>
                  <a:close/>
                  <a:moveTo>
                    <a:pt x="12" y="25"/>
                  </a:moveTo>
                  <a:cubicBezTo>
                    <a:pt x="12" y="25"/>
                    <a:pt x="12" y="25"/>
                    <a:pt x="12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61" name="Freeform 23"/>
            <p:cNvSpPr>
              <a:spLocks noEditPoints="1"/>
            </p:cNvSpPr>
            <p:nvPr/>
          </p:nvSpPr>
          <p:spPr bwMode="auto">
            <a:xfrm>
              <a:off x="5732026" y="3754438"/>
              <a:ext cx="430213" cy="490538"/>
            </a:xfrm>
            <a:custGeom>
              <a:avLst/>
              <a:gdLst>
                <a:gd name="T0" fmla="*/ 93 w 94"/>
                <a:gd name="T1" fmla="*/ 46 h 106"/>
                <a:gd name="T2" fmla="*/ 80 w 94"/>
                <a:gd name="T3" fmla="*/ 13 h 106"/>
                <a:gd name="T4" fmla="*/ 74 w 94"/>
                <a:gd name="T5" fmla="*/ 9 h 106"/>
                <a:gd name="T6" fmla="*/ 67 w 94"/>
                <a:gd name="T7" fmla="*/ 9 h 106"/>
                <a:gd name="T8" fmla="*/ 63 w 94"/>
                <a:gd name="T9" fmla="*/ 11 h 106"/>
                <a:gd name="T10" fmla="*/ 66 w 94"/>
                <a:gd name="T11" fmla="*/ 34 h 106"/>
                <a:gd name="T12" fmla="*/ 61 w 94"/>
                <a:gd name="T13" fmla="*/ 38 h 106"/>
                <a:gd name="T14" fmla="*/ 56 w 94"/>
                <a:gd name="T15" fmla="*/ 34 h 106"/>
                <a:gd name="T16" fmla="*/ 59 w 94"/>
                <a:gd name="T17" fmla="*/ 11 h 106"/>
                <a:gd name="T18" fmla="*/ 54 w 94"/>
                <a:gd name="T19" fmla="*/ 9 h 106"/>
                <a:gd name="T20" fmla="*/ 49 w 94"/>
                <a:gd name="T21" fmla="*/ 9 h 106"/>
                <a:gd name="T22" fmla="*/ 9 w 94"/>
                <a:gd name="T23" fmla="*/ 1 h 106"/>
                <a:gd name="T24" fmla="*/ 1 w 94"/>
                <a:gd name="T25" fmla="*/ 6 h 106"/>
                <a:gd name="T26" fmla="*/ 7 w 94"/>
                <a:gd name="T27" fmla="*/ 14 h 106"/>
                <a:gd name="T28" fmla="*/ 46 w 94"/>
                <a:gd name="T29" fmla="*/ 22 h 106"/>
                <a:gd name="T30" fmla="*/ 48 w 94"/>
                <a:gd name="T31" fmla="*/ 23 h 106"/>
                <a:gd name="T32" fmla="*/ 48 w 94"/>
                <a:gd name="T33" fmla="*/ 54 h 106"/>
                <a:gd name="T34" fmla="*/ 45 w 94"/>
                <a:gd name="T35" fmla="*/ 99 h 106"/>
                <a:gd name="T36" fmla="*/ 51 w 94"/>
                <a:gd name="T37" fmla="*/ 106 h 106"/>
                <a:gd name="T38" fmla="*/ 52 w 94"/>
                <a:gd name="T39" fmla="*/ 106 h 106"/>
                <a:gd name="T40" fmla="*/ 59 w 94"/>
                <a:gd name="T41" fmla="*/ 100 h 106"/>
                <a:gd name="T42" fmla="*/ 61 w 94"/>
                <a:gd name="T43" fmla="*/ 61 h 106"/>
                <a:gd name="T44" fmla="*/ 63 w 94"/>
                <a:gd name="T45" fmla="*/ 100 h 106"/>
                <a:gd name="T46" fmla="*/ 70 w 94"/>
                <a:gd name="T47" fmla="*/ 106 h 106"/>
                <a:gd name="T48" fmla="*/ 70 w 94"/>
                <a:gd name="T49" fmla="*/ 106 h 106"/>
                <a:gd name="T50" fmla="*/ 77 w 94"/>
                <a:gd name="T51" fmla="*/ 99 h 106"/>
                <a:gd name="T52" fmla="*/ 74 w 94"/>
                <a:gd name="T53" fmla="*/ 54 h 106"/>
                <a:gd name="T54" fmla="*/ 74 w 94"/>
                <a:gd name="T55" fmla="*/ 35 h 106"/>
                <a:gd name="T56" fmla="*/ 80 w 94"/>
                <a:gd name="T57" fmla="*/ 51 h 106"/>
                <a:gd name="T58" fmla="*/ 89 w 94"/>
                <a:gd name="T59" fmla="*/ 55 h 106"/>
                <a:gd name="T60" fmla="*/ 93 w 94"/>
                <a:gd name="T61" fmla="*/ 46 h 106"/>
                <a:gd name="T62" fmla="*/ 93 w 94"/>
                <a:gd name="T63" fmla="*/ 46 h 106"/>
                <a:gd name="T64" fmla="*/ 93 w 94"/>
                <a:gd name="T65" fmla="*/ 4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106">
                  <a:moveTo>
                    <a:pt x="93" y="46"/>
                  </a:moveTo>
                  <a:cubicBezTo>
                    <a:pt x="80" y="13"/>
                    <a:pt x="80" y="13"/>
                    <a:pt x="80" y="13"/>
                  </a:cubicBezTo>
                  <a:cubicBezTo>
                    <a:pt x="79" y="11"/>
                    <a:pt x="77" y="9"/>
                    <a:pt x="74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5" y="9"/>
                    <a:pt x="64" y="10"/>
                    <a:pt x="63" y="11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0"/>
                    <a:pt x="56" y="9"/>
                    <a:pt x="54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0"/>
                    <a:pt x="2" y="2"/>
                    <a:pt x="1" y="6"/>
                  </a:cubicBezTo>
                  <a:cubicBezTo>
                    <a:pt x="0" y="10"/>
                    <a:pt x="3" y="13"/>
                    <a:pt x="7" y="14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7" y="23"/>
                    <a:pt x="47" y="23"/>
                    <a:pt x="48" y="23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5" y="99"/>
                    <a:pt x="45" y="99"/>
                    <a:pt x="45" y="99"/>
                  </a:cubicBezTo>
                  <a:cubicBezTo>
                    <a:pt x="45" y="103"/>
                    <a:pt x="48" y="106"/>
                    <a:pt x="51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5" y="106"/>
                    <a:pt x="58" y="104"/>
                    <a:pt x="59" y="100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4"/>
                    <a:pt x="66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4" y="106"/>
                    <a:pt x="77" y="103"/>
                    <a:pt x="77" y="99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2" y="54"/>
                    <a:pt x="86" y="56"/>
                    <a:pt x="89" y="55"/>
                  </a:cubicBezTo>
                  <a:cubicBezTo>
                    <a:pt x="93" y="53"/>
                    <a:pt x="94" y="49"/>
                    <a:pt x="93" y="46"/>
                  </a:cubicBezTo>
                  <a:close/>
                  <a:moveTo>
                    <a:pt x="93" y="46"/>
                  </a:moveTo>
                  <a:cubicBezTo>
                    <a:pt x="93" y="46"/>
                    <a:pt x="93" y="46"/>
                    <a:pt x="93" y="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62" name="Freeform 24"/>
            <p:cNvSpPr>
              <a:spLocks noEditPoints="1"/>
            </p:cNvSpPr>
            <p:nvPr/>
          </p:nvSpPr>
          <p:spPr bwMode="auto">
            <a:xfrm>
              <a:off x="5539939" y="3759200"/>
              <a:ext cx="31750" cy="166688"/>
            </a:xfrm>
            <a:custGeom>
              <a:avLst/>
              <a:gdLst>
                <a:gd name="T0" fmla="*/ 0 w 7"/>
                <a:gd name="T1" fmla="*/ 4 h 36"/>
                <a:gd name="T2" fmla="*/ 0 w 7"/>
                <a:gd name="T3" fmla="*/ 33 h 36"/>
                <a:gd name="T4" fmla="*/ 4 w 7"/>
                <a:gd name="T5" fmla="*/ 36 h 36"/>
                <a:gd name="T6" fmla="*/ 7 w 7"/>
                <a:gd name="T7" fmla="*/ 33 h 36"/>
                <a:gd name="T8" fmla="*/ 7 w 7"/>
                <a:gd name="T9" fmla="*/ 4 h 36"/>
                <a:gd name="T10" fmla="*/ 4 w 7"/>
                <a:gd name="T11" fmla="*/ 0 h 36"/>
                <a:gd name="T12" fmla="*/ 0 w 7"/>
                <a:gd name="T13" fmla="*/ 4 h 36"/>
                <a:gd name="T14" fmla="*/ 0 w 7"/>
                <a:gd name="T15" fmla="*/ 4 h 36"/>
                <a:gd name="T16" fmla="*/ 0 w 7"/>
                <a:gd name="T17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6">
                  <a:moveTo>
                    <a:pt x="0" y="4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5"/>
                    <a:pt x="2" y="36"/>
                    <a:pt x="4" y="36"/>
                  </a:cubicBezTo>
                  <a:cubicBezTo>
                    <a:pt x="6" y="36"/>
                    <a:pt x="7" y="35"/>
                    <a:pt x="7" y="3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63" name="Freeform 25"/>
            <p:cNvSpPr>
              <a:spLocks noEditPoints="1"/>
            </p:cNvSpPr>
            <p:nvPr/>
          </p:nvSpPr>
          <p:spPr bwMode="auto">
            <a:xfrm>
              <a:off x="5612964" y="3648075"/>
              <a:ext cx="31750" cy="277813"/>
            </a:xfrm>
            <a:custGeom>
              <a:avLst/>
              <a:gdLst>
                <a:gd name="T0" fmla="*/ 0 w 7"/>
                <a:gd name="T1" fmla="*/ 4 h 60"/>
                <a:gd name="T2" fmla="*/ 0 w 7"/>
                <a:gd name="T3" fmla="*/ 57 h 60"/>
                <a:gd name="T4" fmla="*/ 3 w 7"/>
                <a:gd name="T5" fmla="*/ 60 h 60"/>
                <a:gd name="T6" fmla="*/ 7 w 7"/>
                <a:gd name="T7" fmla="*/ 57 h 60"/>
                <a:gd name="T8" fmla="*/ 7 w 7"/>
                <a:gd name="T9" fmla="*/ 4 h 60"/>
                <a:gd name="T10" fmla="*/ 3 w 7"/>
                <a:gd name="T11" fmla="*/ 0 h 60"/>
                <a:gd name="T12" fmla="*/ 0 w 7"/>
                <a:gd name="T13" fmla="*/ 4 h 60"/>
                <a:gd name="T14" fmla="*/ 0 w 7"/>
                <a:gd name="T15" fmla="*/ 4 h 60"/>
                <a:gd name="T16" fmla="*/ 0 w 7"/>
                <a:gd name="T17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0">
                  <a:moveTo>
                    <a:pt x="0" y="4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9"/>
                    <a:pt x="1" y="60"/>
                    <a:pt x="3" y="60"/>
                  </a:cubicBezTo>
                  <a:cubicBezTo>
                    <a:pt x="5" y="60"/>
                    <a:pt x="7" y="59"/>
                    <a:pt x="7" y="5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64" name="Freeform 26"/>
            <p:cNvSpPr>
              <a:spLocks noEditPoints="1"/>
            </p:cNvSpPr>
            <p:nvPr/>
          </p:nvSpPr>
          <p:spPr bwMode="auto">
            <a:xfrm>
              <a:off x="5681226" y="3713163"/>
              <a:ext cx="33338" cy="212725"/>
            </a:xfrm>
            <a:custGeom>
              <a:avLst/>
              <a:gdLst>
                <a:gd name="T0" fmla="*/ 0 w 7"/>
                <a:gd name="T1" fmla="*/ 3 h 46"/>
                <a:gd name="T2" fmla="*/ 0 w 7"/>
                <a:gd name="T3" fmla="*/ 43 h 46"/>
                <a:gd name="T4" fmla="*/ 4 w 7"/>
                <a:gd name="T5" fmla="*/ 46 h 46"/>
                <a:gd name="T6" fmla="*/ 7 w 7"/>
                <a:gd name="T7" fmla="*/ 43 h 46"/>
                <a:gd name="T8" fmla="*/ 7 w 7"/>
                <a:gd name="T9" fmla="*/ 3 h 46"/>
                <a:gd name="T10" fmla="*/ 4 w 7"/>
                <a:gd name="T11" fmla="*/ 0 h 46"/>
                <a:gd name="T12" fmla="*/ 0 w 7"/>
                <a:gd name="T13" fmla="*/ 3 h 46"/>
                <a:gd name="T14" fmla="*/ 0 w 7"/>
                <a:gd name="T15" fmla="*/ 3 h 46"/>
                <a:gd name="T16" fmla="*/ 0 w 7"/>
                <a:gd name="T17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6">
                  <a:moveTo>
                    <a:pt x="0" y="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2" y="46"/>
                    <a:pt x="4" y="46"/>
                  </a:cubicBezTo>
                  <a:cubicBezTo>
                    <a:pt x="5" y="46"/>
                    <a:pt x="7" y="45"/>
                    <a:pt x="7" y="4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2" y="0"/>
                    <a:pt x="0" y="2"/>
                    <a:pt x="0" y="3"/>
                  </a:cubicBezTo>
                  <a:close/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</p:grpSp>
      <p:grpSp>
        <p:nvGrpSpPr>
          <p:cNvPr id="179" name="Group 131"/>
          <p:cNvGrpSpPr/>
          <p:nvPr/>
        </p:nvGrpSpPr>
        <p:grpSpPr>
          <a:xfrm>
            <a:off x="2966912" y="4509906"/>
            <a:ext cx="391541" cy="290864"/>
            <a:chOff x="5471676" y="3551238"/>
            <a:chExt cx="690563" cy="693738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80" name="Freeform 21"/>
            <p:cNvSpPr>
              <a:spLocks noEditPoints="1"/>
            </p:cNvSpPr>
            <p:nvPr/>
          </p:nvSpPr>
          <p:spPr bwMode="auto">
            <a:xfrm>
              <a:off x="5471676" y="3551238"/>
              <a:ext cx="452438" cy="693738"/>
            </a:xfrm>
            <a:custGeom>
              <a:avLst/>
              <a:gdLst>
                <a:gd name="T0" fmla="*/ 89 w 99"/>
                <a:gd name="T1" fmla="*/ 89 h 150"/>
                <a:gd name="T2" fmla="*/ 10 w 99"/>
                <a:gd name="T3" fmla="*/ 89 h 150"/>
                <a:gd name="T4" fmla="*/ 10 w 99"/>
                <a:gd name="T5" fmla="*/ 14 h 150"/>
                <a:gd name="T6" fmla="*/ 89 w 99"/>
                <a:gd name="T7" fmla="*/ 14 h 150"/>
                <a:gd name="T8" fmla="*/ 89 w 99"/>
                <a:gd name="T9" fmla="*/ 42 h 150"/>
                <a:gd name="T10" fmla="*/ 96 w 99"/>
                <a:gd name="T11" fmla="*/ 44 h 150"/>
                <a:gd name="T12" fmla="*/ 96 w 99"/>
                <a:gd name="T13" fmla="*/ 13 h 150"/>
                <a:gd name="T14" fmla="*/ 99 w 99"/>
                <a:gd name="T15" fmla="*/ 7 h 150"/>
                <a:gd name="T16" fmla="*/ 92 w 99"/>
                <a:gd name="T17" fmla="*/ 0 h 150"/>
                <a:gd name="T18" fmla="*/ 7 w 99"/>
                <a:gd name="T19" fmla="*/ 0 h 150"/>
                <a:gd name="T20" fmla="*/ 0 w 99"/>
                <a:gd name="T21" fmla="*/ 7 h 150"/>
                <a:gd name="T22" fmla="*/ 3 w 99"/>
                <a:gd name="T23" fmla="*/ 13 h 150"/>
                <a:gd name="T24" fmla="*/ 3 w 99"/>
                <a:gd name="T25" fmla="*/ 92 h 150"/>
                <a:gd name="T26" fmla="*/ 7 w 99"/>
                <a:gd name="T27" fmla="*/ 96 h 150"/>
                <a:gd name="T28" fmla="*/ 28 w 99"/>
                <a:gd name="T29" fmla="*/ 96 h 150"/>
                <a:gd name="T30" fmla="*/ 16 w 99"/>
                <a:gd name="T31" fmla="*/ 142 h 150"/>
                <a:gd name="T32" fmla="*/ 20 w 99"/>
                <a:gd name="T33" fmla="*/ 150 h 150"/>
                <a:gd name="T34" fmla="*/ 22 w 99"/>
                <a:gd name="T35" fmla="*/ 150 h 150"/>
                <a:gd name="T36" fmla="*/ 29 w 99"/>
                <a:gd name="T37" fmla="*/ 145 h 150"/>
                <a:gd name="T38" fmla="*/ 42 w 99"/>
                <a:gd name="T39" fmla="*/ 96 h 150"/>
                <a:gd name="T40" fmla="*/ 57 w 99"/>
                <a:gd name="T41" fmla="*/ 96 h 150"/>
                <a:gd name="T42" fmla="*/ 70 w 99"/>
                <a:gd name="T43" fmla="*/ 145 h 150"/>
                <a:gd name="T44" fmla="*/ 77 w 99"/>
                <a:gd name="T45" fmla="*/ 150 h 150"/>
                <a:gd name="T46" fmla="*/ 79 w 99"/>
                <a:gd name="T47" fmla="*/ 150 h 150"/>
                <a:gd name="T48" fmla="*/ 84 w 99"/>
                <a:gd name="T49" fmla="*/ 142 h 150"/>
                <a:gd name="T50" fmla="*/ 71 w 99"/>
                <a:gd name="T51" fmla="*/ 96 h 150"/>
                <a:gd name="T52" fmla="*/ 92 w 99"/>
                <a:gd name="T53" fmla="*/ 96 h 150"/>
                <a:gd name="T54" fmla="*/ 96 w 99"/>
                <a:gd name="T55" fmla="*/ 92 h 150"/>
                <a:gd name="T56" fmla="*/ 96 w 99"/>
                <a:gd name="T57" fmla="*/ 72 h 150"/>
                <a:gd name="T58" fmla="*/ 89 w 99"/>
                <a:gd name="T59" fmla="*/ 70 h 150"/>
                <a:gd name="T60" fmla="*/ 89 w 99"/>
                <a:gd name="T61" fmla="*/ 89 h 150"/>
                <a:gd name="T62" fmla="*/ 89 w 99"/>
                <a:gd name="T63" fmla="*/ 89 h 150"/>
                <a:gd name="T64" fmla="*/ 89 w 99"/>
                <a:gd name="T65" fmla="*/ 8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150">
                  <a:moveTo>
                    <a:pt x="89" y="89"/>
                  </a:moveTo>
                  <a:cubicBezTo>
                    <a:pt x="10" y="89"/>
                    <a:pt x="10" y="89"/>
                    <a:pt x="10" y="89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8" y="12"/>
                    <a:pt x="99" y="9"/>
                    <a:pt x="99" y="7"/>
                  </a:cubicBezTo>
                  <a:cubicBezTo>
                    <a:pt x="99" y="3"/>
                    <a:pt x="96" y="0"/>
                    <a:pt x="92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"/>
                    <a:pt x="1" y="12"/>
                    <a:pt x="3" y="13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3" y="94"/>
                    <a:pt x="5" y="96"/>
                    <a:pt x="7" y="9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5" y="145"/>
                    <a:pt x="17" y="149"/>
                    <a:pt x="20" y="150"/>
                  </a:cubicBezTo>
                  <a:cubicBezTo>
                    <a:pt x="21" y="150"/>
                    <a:pt x="22" y="150"/>
                    <a:pt x="22" y="150"/>
                  </a:cubicBezTo>
                  <a:cubicBezTo>
                    <a:pt x="25" y="150"/>
                    <a:pt x="28" y="148"/>
                    <a:pt x="29" y="145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1" y="148"/>
                    <a:pt x="74" y="150"/>
                    <a:pt x="77" y="150"/>
                  </a:cubicBezTo>
                  <a:cubicBezTo>
                    <a:pt x="77" y="150"/>
                    <a:pt x="78" y="150"/>
                    <a:pt x="79" y="150"/>
                  </a:cubicBezTo>
                  <a:cubicBezTo>
                    <a:pt x="82" y="149"/>
                    <a:pt x="84" y="145"/>
                    <a:pt x="84" y="142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4" y="96"/>
                    <a:pt x="96" y="94"/>
                    <a:pt x="96" y="92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89" y="70"/>
                    <a:pt x="89" y="70"/>
                    <a:pt x="89" y="70"/>
                  </a:cubicBezTo>
                  <a:lnTo>
                    <a:pt x="89" y="89"/>
                  </a:lnTo>
                  <a:close/>
                  <a:moveTo>
                    <a:pt x="89" y="89"/>
                  </a:moveTo>
                  <a:cubicBezTo>
                    <a:pt x="89" y="89"/>
                    <a:pt x="89" y="89"/>
                    <a:pt x="89" y="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81" name="Freeform 22"/>
            <p:cNvSpPr>
              <a:spLocks noEditPoints="1"/>
            </p:cNvSpPr>
            <p:nvPr/>
          </p:nvSpPr>
          <p:spPr bwMode="auto">
            <a:xfrm>
              <a:off x="5955864" y="3667125"/>
              <a:ext cx="109538" cy="115888"/>
            </a:xfrm>
            <a:custGeom>
              <a:avLst/>
              <a:gdLst>
                <a:gd name="T0" fmla="*/ 12 w 24"/>
                <a:gd name="T1" fmla="*/ 25 h 25"/>
                <a:gd name="T2" fmla="*/ 24 w 24"/>
                <a:gd name="T3" fmla="*/ 12 h 25"/>
                <a:gd name="T4" fmla="*/ 12 w 24"/>
                <a:gd name="T5" fmla="*/ 0 h 25"/>
                <a:gd name="T6" fmla="*/ 0 w 24"/>
                <a:gd name="T7" fmla="*/ 12 h 25"/>
                <a:gd name="T8" fmla="*/ 12 w 24"/>
                <a:gd name="T9" fmla="*/ 25 h 25"/>
                <a:gd name="T10" fmla="*/ 12 w 24"/>
                <a:gd name="T11" fmla="*/ 25 h 25"/>
                <a:gd name="T12" fmla="*/ 12 w 24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5">
                  <a:moveTo>
                    <a:pt x="12" y="25"/>
                  </a:moveTo>
                  <a:cubicBezTo>
                    <a:pt x="19" y="25"/>
                    <a:pt x="24" y="19"/>
                    <a:pt x="24" y="12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9"/>
                    <a:pt x="5" y="25"/>
                    <a:pt x="12" y="25"/>
                  </a:cubicBezTo>
                  <a:close/>
                  <a:moveTo>
                    <a:pt x="12" y="25"/>
                  </a:moveTo>
                  <a:cubicBezTo>
                    <a:pt x="12" y="25"/>
                    <a:pt x="12" y="25"/>
                    <a:pt x="12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82" name="Freeform 23"/>
            <p:cNvSpPr>
              <a:spLocks noEditPoints="1"/>
            </p:cNvSpPr>
            <p:nvPr/>
          </p:nvSpPr>
          <p:spPr bwMode="auto">
            <a:xfrm>
              <a:off x="5732026" y="3754438"/>
              <a:ext cx="430213" cy="490538"/>
            </a:xfrm>
            <a:custGeom>
              <a:avLst/>
              <a:gdLst>
                <a:gd name="T0" fmla="*/ 93 w 94"/>
                <a:gd name="T1" fmla="*/ 46 h 106"/>
                <a:gd name="T2" fmla="*/ 80 w 94"/>
                <a:gd name="T3" fmla="*/ 13 h 106"/>
                <a:gd name="T4" fmla="*/ 74 w 94"/>
                <a:gd name="T5" fmla="*/ 9 h 106"/>
                <a:gd name="T6" fmla="*/ 67 w 94"/>
                <a:gd name="T7" fmla="*/ 9 h 106"/>
                <a:gd name="T8" fmla="*/ 63 w 94"/>
                <a:gd name="T9" fmla="*/ 11 h 106"/>
                <a:gd name="T10" fmla="*/ 66 w 94"/>
                <a:gd name="T11" fmla="*/ 34 h 106"/>
                <a:gd name="T12" fmla="*/ 61 w 94"/>
                <a:gd name="T13" fmla="*/ 38 h 106"/>
                <a:gd name="T14" fmla="*/ 56 w 94"/>
                <a:gd name="T15" fmla="*/ 34 h 106"/>
                <a:gd name="T16" fmla="*/ 59 w 94"/>
                <a:gd name="T17" fmla="*/ 11 h 106"/>
                <a:gd name="T18" fmla="*/ 54 w 94"/>
                <a:gd name="T19" fmla="*/ 9 h 106"/>
                <a:gd name="T20" fmla="*/ 49 w 94"/>
                <a:gd name="T21" fmla="*/ 9 h 106"/>
                <a:gd name="T22" fmla="*/ 9 w 94"/>
                <a:gd name="T23" fmla="*/ 1 h 106"/>
                <a:gd name="T24" fmla="*/ 1 w 94"/>
                <a:gd name="T25" fmla="*/ 6 h 106"/>
                <a:gd name="T26" fmla="*/ 7 w 94"/>
                <a:gd name="T27" fmla="*/ 14 h 106"/>
                <a:gd name="T28" fmla="*/ 46 w 94"/>
                <a:gd name="T29" fmla="*/ 22 h 106"/>
                <a:gd name="T30" fmla="*/ 48 w 94"/>
                <a:gd name="T31" fmla="*/ 23 h 106"/>
                <a:gd name="T32" fmla="*/ 48 w 94"/>
                <a:gd name="T33" fmla="*/ 54 h 106"/>
                <a:gd name="T34" fmla="*/ 45 w 94"/>
                <a:gd name="T35" fmla="*/ 99 h 106"/>
                <a:gd name="T36" fmla="*/ 51 w 94"/>
                <a:gd name="T37" fmla="*/ 106 h 106"/>
                <a:gd name="T38" fmla="*/ 52 w 94"/>
                <a:gd name="T39" fmla="*/ 106 h 106"/>
                <a:gd name="T40" fmla="*/ 59 w 94"/>
                <a:gd name="T41" fmla="*/ 100 h 106"/>
                <a:gd name="T42" fmla="*/ 61 w 94"/>
                <a:gd name="T43" fmla="*/ 61 h 106"/>
                <a:gd name="T44" fmla="*/ 63 w 94"/>
                <a:gd name="T45" fmla="*/ 100 h 106"/>
                <a:gd name="T46" fmla="*/ 70 w 94"/>
                <a:gd name="T47" fmla="*/ 106 h 106"/>
                <a:gd name="T48" fmla="*/ 70 w 94"/>
                <a:gd name="T49" fmla="*/ 106 h 106"/>
                <a:gd name="T50" fmla="*/ 77 w 94"/>
                <a:gd name="T51" fmla="*/ 99 h 106"/>
                <a:gd name="T52" fmla="*/ 74 w 94"/>
                <a:gd name="T53" fmla="*/ 54 h 106"/>
                <a:gd name="T54" fmla="*/ 74 w 94"/>
                <a:gd name="T55" fmla="*/ 35 h 106"/>
                <a:gd name="T56" fmla="*/ 80 w 94"/>
                <a:gd name="T57" fmla="*/ 51 h 106"/>
                <a:gd name="T58" fmla="*/ 89 w 94"/>
                <a:gd name="T59" fmla="*/ 55 h 106"/>
                <a:gd name="T60" fmla="*/ 93 w 94"/>
                <a:gd name="T61" fmla="*/ 46 h 106"/>
                <a:gd name="T62" fmla="*/ 93 w 94"/>
                <a:gd name="T63" fmla="*/ 46 h 106"/>
                <a:gd name="T64" fmla="*/ 93 w 94"/>
                <a:gd name="T65" fmla="*/ 4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106">
                  <a:moveTo>
                    <a:pt x="93" y="46"/>
                  </a:moveTo>
                  <a:cubicBezTo>
                    <a:pt x="80" y="13"/>
                    <a:pt x="80" y="13"/>
                    <a:pt x="80" y="13"/>
                  </a:cubicBezTo>
                  <a:cubicBezTo>
                    <a:pt x="79" y="11"/>
                    <a:pt x="77" y="9"/>
                    <a:pt x="74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5" y="9"/>
                    <a:pt x="64" y="10"/>
                    <a:pt x="63" y="11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0"/>
                    <a:pt x="56" y="9"/>
                    <a:pt x="54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0"/>
                    <a:pt x="2" y="2"/>
                    <a:pt x="1" y="6"/>
                  </a:cubicBezTo>
                  <a:cubicBezTo>
                    <a:pt x="0" y="10"/>
                    <a:pt x="3" y="13"/>
                    <a:pt x="7" y="14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7" y="23"/>
                    <a:pt x="47" y="23"/>
                    <a:pt x="48" y="23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5" y="99"/>
                    <a:pt x="45" y="99"/>
                    <a:pt x="45" y="99"/>
                  </a:cubicBezTo>
                  <a:cubicBezTo>
                    <a:pt x="45" y="103"/>
                    <a:pt x="48" y="106"/>
                    <a:pt x="51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5" y="106"/>
                    <a:pt x="58" y="104"/>
                    <a:pt x="59" y="100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4"/>
                    <a:pt x="66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4" y="106"/>
                    <a:pt x="77" y="103"/>
                    <a:pt x="77" y="99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2" y="54"/>
                    <a:pt x="86" y="56"/>
                    <a:pt x="89" y="55"/>
                  </a:cubicBezTo>
                  <a:cubicBezTo>
                    <a:pt x="93" y="53"/>
                    <a:pt x="94" y="49"/>
                    <a:pt x="93" y="46"/>
                  </a:cubicBezTo>
                  <a:close/>
                  <a:moveTo>
                    <a:pt x="93" y="46"/>
                  </a:moveTo>
                  <a:cubicBezTo>
                    <a:pt x="93" y="46"/>
                    <a:pt x="93" y="46"/>
                    <a:pt x="93" y="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83" name="Freeform 24"/>
            <p:cNvSpPr>
              <a:spLocks noEditPoints="1"/>
            </p:cNvSpPr>
            <p:nvPr/>
          </p:nvSpPr>
          <p:spPr bwMode="auto">
            <a:xfrm>
              <a:off x="5539939" y="3759200"/>
              <a:ext cx="31750" cy="166688"/>
            </a:xfrm>
            <a:custGeom>
              <a:avLst/>
              <a:gdLst>
                <a:gd name="T0" fmla="*/ 0 w 7"/>
                <a:gd name="T1" fmla="*/ 4 h 36"/>
                <a:gd name="T2" fmla="*/ 0 w 7"/>
                <a:gd name="T3" fmla="*/ 33 h 36"/>
                <a:gd name="T4" fmla="*/ 4 w 7"/>
                <a:gd name="T5" fmla="*/ 36 h 36"/>
                <a:gd name="T6" fmla="*/ 7 w 7"/>
                <a:gd name="T7" fmla="*/ 33 h 36"/>
                <a:gd name="T8" fmla="*/ 7 w 7"/>
                <a:gd name="T9" fmla="*/ 4 h 36"/>
                <a:gd name="T10" fmla="*/ 4 w 7"/>
                <a:gd name="T11" fmla="*/ 0 h 36"/>
                <a:gd name="T12" fmla="*/ 0 w 7"/>
                <a:gd name="T13" fmla="*/ 4 h 36"/>
                <a:gd name="T14" fmla="*/ 0 w 7"/>
                <a:gd name="T15" fmla="*/ 4 h 36"/>
                <a:gd name="T16" fmla="*/ 0 w 7"/>
                <a:gd name="T17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6">
                  <a:moveTo>
                    <a:pt x="0" y="4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5"/>
                    <a:pt x="2" y="36"/>
                    <a:pt x="4" y="36"/>
                  </a:cubicBezTo>
                  <a:cubicBezTo>
                    <a:pt x="6" y="36"/>
                    <a:pt x="7" y="35"/>
                    <a:pt x="7" y="3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84" name="Freeform 25"/>
            <p:cNvSpPr>
              <a:spLocks noEditPoints="1"/>
            </p:cNvSpPr>
            <p:nvPr/>
          </p:nvSpPr>
          <p:spPr bwMode="auto">
            <a:xfrm>
              <a:off x="5612964" y="3648075"/>
              <a:ext cx="31750" cy="277813"/>
            </a:xfrm>
            <a:custGeom>
              <a:avLst/>
              <a:gdLst>
                <a:gd name="T0" fmla="*/ 0 w 7"/>
                <a:gd name="T1" fmla="*/ 4 h 60"/>
                <a:gd name="T2" fmla="*/ 0 w 7"/>
                <a:gd name="T3" fmla="*/ 57 h 60"/>
                <a:gd name="T4" fmla="*/ 3 w 7"/>
                <a:gd name="T5" fmla="*/ 60 h 60"/>
                <a:gd name="T6" fmla="*/ 7 w 7"/>
                <a:gd name="T7" fmla="*/ 57 h 60"/>
                <a:gd name="T8" fmla="*/ 7 w 7"/>
                <a:gd name="T9" fmla="*/ 4 h 60"/>
                <a:gd name="T10" fmla="*/ 3 w 7"/>
                <a:gd name="T11" fmla="*/ 0 h 60"/>
                <a:gd name="T12" fmla="*/ 0 w 7"/>
                <a:gd name="T13" fmla="*/ 4 h 60"/>
                <a:gd name="T14" fmla="*/ 0 w 7"/>
                <a:gd name="T15" fmla="*/ 4 h 60"/>
                <a:gd name="T16" fmla="*/ 0 w 7"/>
                <a:gd name="T17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0">
                  <a:moveTo>
                    <a:pt x="0" y="4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9"/>
                    <a:pt x="1" y="60"/>
                    <a:pt x="3" y="60"/>
                  </a:cubicBezTo>
                  <a:cubicBezTo>
                    <a:pt x="5" y="60"/>
                    <a:pt x="7" y="59"/>
                    <a:pt x="7" y="5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85" name="Freeform 26"/>
            <p:cNvSpPr>
              <a:spLocks noEditPoints="1"/>
            </p:cNvSpPr>
            <p:nvPr/>
          </p:nvSpPr>
          <p:spPr bwMode="auto">
            <a:xfrm>
              <a:off x="5681226" y="3713163"/>
              <a:ext cx="33338" cy="212725"/>
            </a:xfrm>
            <a:custGeom>
              <a:avLst/>
              <a:gdLst>
                <a:gd name="T0" fmla="*/ 0 w 7"/>
                <a:gd name="T1" fmla="*/ 3 h 46"/>
                <a:gd name="T2" fmla="*/ 0 w 7"/>
                <a:gd name="T3" fmla="*/ 43 h 46"/>
                <a:gd name="T4" fmla="*/ 4 w 7"/>
                <a:gd name="T5" fmla="*/ 46 h 46"/>
                <a:gd name="T6" fmla="*/ 7 w 7"/>
                <a:gd name="T7" fmla="*/ 43 h 46"/>
                <a:gd name="T8" fmla="*/ 7 w 7"/>
                <a:gd name="T9" fmla="*/ 3 h 46"/>
                <a:gd name="T10" fmla="*/ 4 w 7"/>
                <a:gd name="T11" fmla="*/ 0 h 46"/>
                <a:gd name="T12" fmla="*/ 0 w 7"/>
                <a:gd name="T13" fmla="*/ 3 h 46"/>
                <a:gd name="T14" fmla="*/ 0 w 7"/>
                <a:gd name="T15" fmla="*/ 3 h 46"/>
                <a:gd name="T16" fmla="*/ 0 w 7"/>
                <a:gd name="T17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6">
                  <a:moveTo>
                    <a:pt x="0" y="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2" y="46"/>
                    <a:pt x="4" y="46"/>
                  </a:cubicBezTo>
                  <a:cubicBezTo>
                    <a:pt x="5" y="46"/>
                    <a:pt x="7" y="45"/>
                    <a:pt x="7" y="4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2" y="0"/>
                    <a:pt x="0" y="2"/>
                    <a:pt x="0" y="3"/>
                  </a:cubicBezTo>
                  <a:close/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</p:grpSp>
      <p:grpSp>
        <p:nvGrpSpPr>
          <p:cNvPr id="186" name="Group 131"/>
          <p:cNvGrpSpPr/>
          <p:nvPr/>
        </p:nvGrpSpPr>
        <p:grpSpPr>
          <a:xfrm>
            <a:off x="4231989" y="4519531"/>
            <a:ext cx="391541" cy="290864"/>
            <a:chOff x="5471676" y="3551238"/>
            <a:chExt cx="690563" cy="693738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87" name="Freeform 21"/>
            <p:cNvSpPr>
              <a:spLocks noEditPoints="1"/>
            </p:cNvSpPr>
            <p:nvPr/>
          </p:nvSpPr>
          <p:spPr bwMode="auto">
            <a:xfrm>
              <a:off x="5471676" y="3551238"/>
              <a:ext cx="452438" cy="693738"/>
            </a:xfrm>
            <a:custGeom>
              <a:avLst/>
              <a:gdLst>
                <a:gd name="T0" fmla="*/ 89 w 99"/>
                <a:gd name="T1" fmla="*/ 89 h 150"/>
                <a:gd name="T2" fmla="*/ 10 w 99"/>
                <a:gd name="T3" fmla="*/ 89 h 150"/>
                <a:gd name="T4" fmla="*/ 10 w 99"/>
                <a:gd name="T5" fmla="*/ 14 h 150"/>
                <a:gd name="T6" fmla="*/ 89 w 99"/>
                <a:gd name="T7" fmla="*/ 14 h 150"/>
                <a:gd name="T8" fmla="*/ 89 w 99"/>
                <a:gd name="T9" fmla="*/ 42 h 150"/>
                <a:gd name="T10" fmla="*/ 96 w 99"/>
                <a:gd name="T11" fmla="*/ 44 h 150"/>
                <a:gd name="T12" fmla="*/ 96 w 99"/>
                <a:gd name="T13" fmla="*/ 13 h 150"/>
                <a:gd name="T14" fmla="*/ 99 w 99"/>
                <a:gd name="T15" fmla="*/ 7 h 150"/>
                <a:gd name="T16" fmla="*/ 92 w 99"/>
                <a:gd name="T17" fmla="*/ 0 h 150"/>
                <a:gd name="T18" fmla="*/ 7 w 99"/>
                <a:gd name="T19" fmla="*/ 0 h 150"/>
                <a:gd name="T20" fmla="*/ 0 w 99"/>
                <a:gd name="T21" fmla="*/ 7 h 150"/>
                <a:gd name="T22" fmla="*/ 3 w 99"/>
                <a:gd name="T23" fmla="*/ 13 h 150"/>
                <a:gd name="T24" fmla="*/ 3 w 99"/>
                <a:gd name="T25" fmla="*/ 92 h 150"/>
                <a:gd name="T26" fmla="*/ 7 w 99"/>
                <a:gd name="T27" fmla="*/ 96 h 150"/>
                <a:gd name="T28" fmla="*/ 28 w 99"/>
                <a:gd name="T29" fmla="*/ 96 h 150"/>
                <a:gd name="T30" fmla="*/ 16 w 99"/>
                <a:gd name="T31" fmla="*/ 142 h 150"/>
                <a:gd name="T32" fmla="*/ 20 w 99"/>
                <a:gd name="T33" fmla="*/ 150 h 150"/>
                <a:gd name="T34" fmla="*/ 22 w 99"/>
                <a:gd name="T35" fmla="*/ 150 h 150"/>
                <a:gd name="T36" fmla="*/ 29 w 99"/>
                <a:gd name="T37" fmla="*/ 145 h 150"/>
                <a:gd name="T38" fmla="*/ 42 w 99"/>
                <a:gd name="T39" fmla="*/ 96 h 150"/>
                <a:gd name="T40" fmla="*/ 57 w 99"/>
                <a:gd name="T41" fmla="*/ 96 h 150"/>
                <a:gd name="T42" fmla="*/ 70 w 99"/>
                <a:gd name="T43" fmla="*/ 145 h 150"/>
                <a:gd name="T44" fmla="*/ 77 w 99"/>
                <a:gd name="T45" fmla="*/ 150 h 150"/>
                <a:gd name="T46" fmla="*/ 79 w 99"/>
                <a:gd name="T47" fmla="*/ 150 h 150"/>
                <a:gd name="T48" fmla="*/ 84 w 99"/>
                <a:gd name="T49" fmla="*/ 142 h 150"/>
                <a:gd name="T50" fmla="*/ 71 w 99"/>
                <a:gd name="T51" fmla="*/ 96 h 150"/>
                <a:gd name="T52" fmla="*/ 92 w 99"/>
                <a:gd name="T53" fmla="*/ 96 h 150"/>
                <a:gd name="T54" fmla="*/ 96 w 99"/>
                <a:gd name="T55" fmla="*/ 92 h 150"/>
                <a:gd name="T56" fmla="*/ 96 w 99"/>
                <a:gd name="T57" fmla="*/ 72 h 150"/>
                <a:gd name="T58" fmla="*/ 89 w 99"/>
                <a:gd name="T59" fmla="*/ 70 h 150"/>
                <a:gd name="T60" fmla="*/ 89 w 99"/>
                <a:gd name="T61" fmla="*/ 89 h 150"/>
                <a:gd name="T62" fmla="*/ 89 w 99"/>
                <a:gd name="T63" fmla="*/ 89 h 150"/>
                <a:gd name="T64" fmla="*/ 89 w 99"/>
                <a:gd name="T65" fmla="*/ 8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150">
                  <a:moveTo>
                    <a:pt x="89" y="89"/>
                  </a:moveTo>
                  <a:cubicBezTo>
                    <a:pt x="10" y="89"/>
                    <a:pt x="10" y="89"/>
                    <a:pt x="10" y="89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8" y="12"/>
                    <a:pt x="99" y="9"/>
                    <a:pt x="99" y="7"/>
                  </a:cubicBezTo>
                  <a:cubicBezTo>
                    <a:pt x="99" y="3"/>
                    <a:pt x="96" y="0"/>
                    <a:pt x="92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"/>
                    <a:pt x="1" y="12"/>
                    <a:pt x="3" y="13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3" y="94"/>
                    <a:pt x="5" y="96"/>
                    <a:pt x="7" y="9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5" y="145"/>
                    <a:pt x="17" y="149"/>
                    <a:pt x="20" y="150"/>
                  </a:cubicBezTo>
                  <a:cubicBezTo>
                    <a:pt x="21" y="150"/>
                    <a:pt x="22" y="150"/>
                    <a:pt x="22" y="150"/>
                  </a:cubicBezTo>
                  <a:cubicBezTo>
                    <a:pt x="25" y="150"/>
                    <a:pt x="28" y="148"/>
                    <a:pt x="29" y="145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1" y="148"/>
                    <a:pt x="74" y="150"/>
                    <a:pt x="77" y="150"/>
                  </a:cubicBezTo>
                  <a:cubicBezTo>
                    <a:pt x="77" y="150"/>
                    <a:pt x="78" y="150"/>
                    <a:pt x="79" y="150"/>
                  </a:cubicBezTo>
                  <a:cubicBezTo>
                    <a:pt x="82" y="149"/>
                    <a:pt x="84" y="145"/>
                    <a:pt x="84" y="142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4" y="96"/>
                    <a:pt x="96" y="94"/>
                    <a:pt x="96" y="92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89" y="70"/>
                    <a:pt x="89" y="70"/>
                    <a:pt x="89" y="70"/>
                  </a:cubicBezTo>
                  <a:lnTo>
                    <a:pt x="89" y="89"/>
                  </a:lnTo>
                  <a:close/>
                  <a:moveTo>
                    <a:pt x="89" y="89"/>
                  </a:moveTo>
                  <a:cubicBezTo>
                    <a:pt x="89" y="89"/>
                    <a:pt x="89" y="89"/>
                    <a:pt x="89" y="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88" name="Freeform 22"/>
            <p:cNvSpPr>
              <a:spLocks noEditPoints="1"/>
            </p:cNvSpPr>
            <p:nvPr/>
          </p:nvSpPr>
          <p:spPr bwMode="auto">
            <a:xfrm>
              <a:off x="5955864" y="3667125"/>
              <a:ext cx="109538" cy="115888"/>
            </a:xfrm>
            <a:custGeom>
              <a:avLst/>
              <a:gdLst>
                <a:gd name="T0" fmla="*/ 12 w 24"/>
                <a:gd name="T1" fmla="*/ 25 h 25"/>
                <a:gd name="T2" fmla="*/ 24 w 24"/>
                <a:gd name="T3" fmla="*/ 12 h 25"/>
                <a:gd name="T4" fmla="*/ 12 w 24"/>
                <a:gd name="T5" fmla="*/ 0 h 25"/>
                <a:gd name="T6" fmla="*/ 0 w 24"/>
                <a:gd name="T7" fmla="*/ 12 h 25"/>
                <a:gd name="T8" fmla="*/ 12 w 24"/>
                <a:gd name="T9" fmla="*/ 25 h 25"/>
                <a:gd name="T10" fmla="*/ 12 w 24"/>
                <a:gd name="T11" fmla="*/ 25 h 25"/>
                <a:gd name="T12" fmla="*/ 12 w 24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5">
                  <a:moveTo>
                    <a:pt x="12" y="25"/>
                  </a:moveTo>
                  <a:cubicBezTo>
                    <a:pt x="19" y="25"/>
                    <a:pt x="24" y="19"/>
                    <a:pt x="24" y="12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9"/>
                    <a:pt x="5" y="25"/>
                    <a:pt x="12" y="25"/>
                  </a:cubicBezTo>
                  <a:close/>
                  <a:moveTo>
                    <a:pt x="12" y="25"/>
                  </a:moveTo>
                  <a:cubicBezTo>
                    <a:pt x="12" y="25"/>
                    <a:pt x="12" y="25"/>
                    <a:pt x="12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89" name="Freeform 23"/>
            <p:cNvSpPr>
              <a:spLocks noEditPoints="1"/>
            </p:cNvSpPr>
            <p:nvPr/>
          </p:nvSpPr>
          <p:spPr bwMode="auto">
            <a:xfrm>
              <a:off x="5732026" y="3754438"/>
              <a:ext cx="430213" cy="490538"/>
            </a:xfrm>
            <a:custGeom>
              <a:avLst/>
              <a:gdLst>
                <a:gd name="T0" fmla="*/ 93 w 94"/>
                <a:gd name="T1" fmla="*/ 46 h 106"/>
                <a:gd name="T2" fmla="*/ 80 w 94"/>
                <a:gd name="T3" fmla="*/ 13 h 106"/>
                <a:gd name="T4" fmla="*/ 74 w 94"/>
                <a:gd name="T5" fmla="*/ 9 h 106"/>
                <a:gd name="T6" fmla="*/ 67 w 94"/>
                <a:gd name="T7" fmla="*/ 9 h 106"/>
                <a:gd name="T8" fmla="*/ 63 w 94"/>
                <a:gd name="T9" fmla="*/ 11 h 106"/>
                <a:gd name="T10" fmla="*/ 66 w 94"/>
                <a:gd name="T11" fmla="*/ 34 h 106"/>
                <a:gd name="T12" fmla="*/ 61 w 94"/>
                <a:gd name="T13" fmla="*/ 38 h 106"/>
                <a:gd name="T14" fmla="*/ 56 w 94"/>
                <a:gd name="T15" fmla="*/ 34 h 106"/>
                <a:gd name="T16" fmla="*/ 59 w 94"/>
                <a:gd name="T17" fmla="*/ 11 h 106"/>
                <a:gd name="T18" fmla="*/ 54 w 94"/>
                <a:gd name="T19" fmla="*/ 9 h 106"/>
                <a:gd name="T20" fmla="*/ 49 w 94"/>
                <a:gd name="T21" fmla="*/ 9 h 106"/>
                <a:gd name="T22" fmla="*/ 9 w 94"/>
                <a:gd name="T23" fmla="*/ 1 h 106"/>
                <a:gd name="T24" fmla="*/ 1 w 94"/>
                <a:gd name="T25" fmla="*/ 6 h 106"/>
                <a:gd name="T26" fmla="*/ 7 w 94"/>
                <a:gd name="T27" fmla="*/ 14 h 106"/>
                <a:gd name="T28" fmla="*/ 46 w 94"/>
                <a:gd name="T29" fmla="*/ 22 h 106"/>
                <a:gd name="T30" fmla="*/ 48 w 94"/>
                <a:gd name="T31" fmla="*/ 23 h 106"/>
                <a:gd name="T32" fmla="*/ 48 w 94"/>
                <a:gd name="T33" fmla="*/ 54 h 106"/>
                <a:gd name="T34" fmla="*/ 45 w 94"/>
                <a:gd name="T35" fmla="*/ 99 h 106"/>
                <a:gd name="T36" fmla="*/ 51 w 94"/>
                <a:gd name="T37" fmla="*/ 106 h 106"/>
                <a:gd name="T38" fmla="*/ 52 w 94"/>
                <a:gd name="T39" fmla="*/ 106 h 106"/>
                <a:gd name="T40" fmla="*/ 59 w 94"/>
                <a:gd name="T41" fmla="*/ 100 h 106"/>
                <a:gd name="T42" fmla="*/ 61 w 94"/>
                <a:gd name="T43" fmla="*/ 61 h 106"/>
                <a:gd name="T44" fmla="*/ 63 w 94"/>
                <a:gd name="T45" fmla="*/ 100 h 106"/>
                <a:gd name="T46" fmla="*/ 70 w 94"/>
                <a:gd name="T47" fmla="*/ 106 h 106"/>
                <a:gd name="T48" fmla="*/ 70 w 94"/>
                <a:gd name="T49" fmla="*/ 106 h 106"/>
                <a:gd name="T50" fmla="*/ 77 w 94"/>
                <a:gd name="T51" fmla="*/ 99 h 106"/>
                <a:gd name="T52" fmla="*/ 74 w 94"/>
                <a:gd name="T53" fmla="*/ 54 h 106"/>
                <a:gd name="T54" fmla="*/ 74 w 94"/>
                <a:gd name="T55" fmla="*/ 35 h 106"/>
                <a:gd name="T56" fmla="*/ 80 w 94"/>
                <a:gd name="T57" fmla="*/ 51 h 106"/>
                <a:gd name="T58" fmla="*/ 89 w 94"/>
                <a:gd name="T59" fmla="*/ 55 h 106"/>
                <a:gd name="T60" fmla="*/ 93 w 94"/>
                <a:gd name="T61" fmla="*/ 46 h 106"/>
                <a:gd name="T62" fmla="*/ 93 w 94"/>
                <a:gd name="T63" fmla="*/ 46 h 106"/>
                <a:gd name="T64" fmla="*/ 93 w 94"/>
                <a:gd name="T65" fmla="*/ 4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106">
                  <a:moveTo>
                    <a:pt x="93" y="46"/>
                  </a:moveTo>
                  <a:cubicBezTo>
                    <a:pt x="80" y="13"/>
                    <a:pt x="80" y="13"/>
                    <a:pt x="80" y="13"/>
                  </a:cubicBezTo>
                  <a:cubicBezTo>
                    <a:pt x="79" y="11"/>
                    <a:pt x="77" y="9"/>
                    <a:pt x="74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5" y="9"/>
                    <a:pt x="64" y="10"/>
                    <a:pt x="63" y="11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0"/>
                    <a:pt x="56" y="9"/>
                    <a:pt x="54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0"/>
                    <a:pt x="2" y="2"/>
                    <a:pt x="1" y="6"/>
                  </a:cubicBezTo>
                  <a:cubicBezTo>
                    <a:pt x="0" y="10"/>
                    <a:pt x="3" y="13"/>
                    <a:pt x="7" y="14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7" y="23"/>
                    <a:pt x="47" y="23"/>
                    <a:pt x="48" y="23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5" y="99"/>
                    <a:pt x="45" y="99"/>
                    <a:pt x="45" y="99"/>
                  </a:cubicBezTo>
                  <a:cubicBezTo>
                    <a:pt x="45" y="103"/>
                    <a:pt x="48" y="106"/>
                    <a:pt x="51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5" y="106"/>
                    <a:pt x="58" y="104"/>
                    <a:pt x="59" y="100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4"/>
                    <a:pt x="66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4" y="106"/>
                    <a:pt x="77" y="103"/>
                    <a:pt x="77" y="99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2" y="54"/>
                    <a:pt x="86" y="56"/>
                    <a:pt x="89" y="55"/>
                  </a:cubicBezTo>
                  <a:cubicBezTo>
                    <a:pt x="93" y="53"/>
                    <a:pt x="94" y="49"/>
                    <a:pt x="93" y="46"/>
                  </a:cubicBezTo>
                  <a:close/>
                  <a:moveTo>
                    <a:pt x="93" y="46"/>
                  </a:moveTo>
                  <a:cubicBezTo>
                    <a:pt x="93" y="46"/>
                    <a:pt x="93" y="46"/>
                    <a:pt x="93" y="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90" name="Freeform 24"/>
            <p:cNvSpPr>
              <a:spLocks noEditPoints="1"/>
            </p:cNvSpPr>
            <p:nvPr/>
          </p:nvSpPr>
          <p:spPr bwMode="auto">
            <a:xfrm>
              <a:off x="5539939" y="3759200"/>
              <a:ext cx="31750" cy="166688"/>
            </a:xfrm>
            <a:custGeom>
              <a:avLst/>
              <a:gdLst>
                <a:gd name="T0" fmla="*/ 0 w 7"/>
                <a:gd name="T1" fmla="*/ 4 h 36"/>
                <a:gd name="T2" fmla="*/ 0 w 7"/>
                <a:gd name="T3" fmla="*/ 33 h 36"/>
                <a:gd name="T4" fmla="*/ 4 w 7"/>
                <a:gd name="T5" fmla="*/ 36 h 36"/>
                <a:gd name="T6" fmla="*/ 7 w 7"/>
                <a:gd name="T7" fmla="*/ 33 h 36"/>
                <a:gd name="T8" fmla="*/ 7 w 7"/>
                <a:gd name="T9" fmla="*/ 4 h 36"/>
                <a:gd name="T10" fmla="*/ 4 w 7"/>
                <a:gd name="T11" fmla="*/ 0 h 36"/>
                <a:gd name="T12" fmla="*/ 0 w 7"/>
                <a:gd name="T13" fmla="*/ 4 h 36"/>
                <a:gd name="T14" fmla="*/ 0 w 7"/>
                <a:gd name="T15" fmla="*/ 4 h 36"/>
                <a:gd name="T16" fmla="*/ 0 w 7"/>
                <a:gd name="T17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6">
                  <a:moveTo>
                    <a:pt x="0" y="4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5"/>
                    <a:pt x="2" y="36"/>
                    <a:pt x="4" y="36"/>
                  </a:cubicBezTo>
                  <a:cubicBezTo>
                    <a:pt x="6" y="36"/>
                    <a:pt x="7" y="35"/>
                    <a:pt x="7" y="3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91" name="Freeform 25"/>
            <p:cNvSpPr>
              <a:spLocks noEditPoints="1"/>
            </p:cNvSpPr>
            <p:nvPr/>
          </p:nvSpPr>
          <p:spPr bwMode="auto">
            <a:xfrm>
              <a:off x="5612964" y="3648075"/>
              <a:ext cx="31750" cy="277813"/>
            </a:xfrm>
            <a:custGeom>
              <a:avLst/>
              <a:gdLst>
                <a:gd name="T0" fmla="*/ 0 w 7"/>
                <a:gd name="T1" fmla="*/ 4 h 60"/>
                <a:gd name="T2" fmla="*/ 0 w 7"/>
                <a:gd name="T3" fmla="*/ 57 h 60"/>
                <a:gd name="T4" fmla="*/ 3 w 7"/>
                <a:gd name="T5" fmla="*/ 60 h 60"/>
                <a:gd name="T6" fmla="*/ 7 w 7"/>
                <a:gd name="T7" fmla="*/ 57 h 60"/>
                <a:gd name="T8" fmla="*/ 7 w 7"/>
                <a:gd name="T9" fmla="*/ 4 h 60"/>
                <a:gd name="T10" fmla="*/ 3 w 7"/>
                <a:gd name="T11" fmla="*/ 0 h 60"/>
                <a:gd name="T12" fmla="*/ 0 w 7"/>
                <a:gd name="T13" fmla="*/ 4 h 60"/>
                <a:gd name="T14" fmla="*/ 0 w 7"/>
                <a:gd name="T15" fmla="*/ 4 h 60"/>
                <a:gd name="T16" fmla="*/ 0 w 7"/>
                <a:gd name="T17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0">
                  <a:moveTo>
                    <a:pt x="0" y="4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9"/>
                    <a:pt x="1" y="60"/>
                    <a:pt x="3" y="60"/>
                  </a:cubicBezTo>
                  <a:cubicBezTo>
                    <a:pt x="5" y="60"/>
                    <a:pt x="7" y="59"/>
                    <a:pt x="7" y="5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92" name="Freeform 26"/>
            <p:cNvSpPr>
              <a:spLocks noEditPoints="1"/>
            </p:cNvSpPr>
            <p:nvPr/>
          </p:nvSpPr>
          <p:spPr bwMode="auto">
            <a:xfrm>
              <a:off x="5681226" y="3713163"/>
              <a:ext cx="33338" cy="212725"/>
            </a:xfrm>
            <a:custGeom>
              <a:avLst/>
              <a:gdLst>
                <a:gd name="T0" fmla="*/ 0 w 7"/>
                <a:gd name="T1" fmla="*/ 3 h 46"/>
                <a:gd name="T2" fmla="*/ 0 w 7"/>
                <a:gd name="T3" fmla="*/ 43 h 46"/>
                <a:gd name="T4" fmla="*/ 4 w 7"/>
                <a:gd name="T5" fmla="*/ 46 h 46"/>
                <a:gd name="T6" fmla="*/ 7 w 7"/>
                <a:gd name="T7" fmla="*/ 43 h 46"/>
                <a:gd name="T8" fmla="*/ 7 w 7"/>
                <a:gd name="T9" fmla="*/ 3 h 46"/>
                <a:gd name="T10" fmla="*/ 4 w 7"/>
                <a:gd name="T11" fmla="*/ 0 h 46"/>
                <a:gd name="T12" fmla="*/ 0 w 7"/>
                <a:gd name="T13" fmla="*/ 3 h 46"/>
                <a:gd name="T14" fmla="*/ 0 w 7"/>
                <a:gd name="T15" fmla="*/ 3 h 46"/>
                <a:gd name="T16" fmla="*/ 0 w 7"/>
                <a:gd name="T17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6">
                  <a:moveTo>
                    <a:pt x="0" y="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2" y="46"/>
                    <a:pt x="4" y="46"/>
                  </a:cubicBezTo>
                  <a:cubicBezTo>
                    <a:pt x="5" y="46"/>
                    <a:pt x="7" y="45"/>
                    <a:pt x="7" y="4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2" y="0"/>
                    <a:pt x="0" y="2"/>
                    <a:pt x="0" y="3"/>
                  </a:cubicBezTo>
                  <a:close/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</p:grpSp>
      <p:grpSp>
        <p:nvGrpSpPr>
          <p:cNvPr id="193" name="Group 131"/>
          <p:cNvGrpSpPr/>
          <p:nvPr/>
        </p:nvGrpSpPr>
        <p:grpSpPr>
          <a:xfrm>
            <a:off x="597473" y="6344578"/>
            <a:ext cx="391541" cy="290864"/>
            <a:chOff x="5471676" y="3551238"/>
            <a:chExt cx="690563" cy="693738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94" name="Freeform 21"/>
            <p:cNvSpPr>
              <a:spLocks noEditPoints="1"/>
            </p:cNvSpPr>
            <p:nvPr/>
          </p:nvSpPr>
          <p:spPr bwMode="auto">
            <a:xfrm>
              <a:off x="5471676" y="3551238"/>
              <a:ext cx="452438" cy="693738"/>
            </a:xfrm>
            <a:custGeom>
              <a:avLst/>
              <a:gdLst>
                <a:gd name="T0" fmla="*/ 89 w 99"/>
                <a:gd name="T1" fmla="*/ 89 h 150"/>
                <a:gd name="T2" fmla="*/ 10 w 99"/>
                <a:gd name="T3" fmla="*/ 89 h 150"/>
                <a:gd name="T4" fmla="*/ 10 w 99"/>
                <a:gd name="T5" fmla="*/ 14 h 150"/>
                <a:gd name="T6" fmla="*/ 89 w 99"/>
                <a:gd name="T7" fmla="*/ 14 h 150"/>
                <a:gd name="T8" fmla="*/ 89 w 99"/>
                <a:gd name="T9" fmla="*/ 42 h 150"/>
                <a:gd name="T10" fmla="*/ 96 w 99"/>
                <a:gd name="T11" fmla="*/ 44 h 150"/>
                <a:gd name="T12" fmla="*/ 96 w 99"/>
                <a:gd name="T13" fmla="*/ 13 h 150"/>
                <a:gd name="T14" fmla="*/ 99 w 99"/>
                <a:gd name="T15" fmla="*/ 7 h 150"/>
                <a:gd name="T16" fmla="*/ 92 w 99"/>
                <a:gd name="T17" fmla="*/ 0 h 150"/>
                <a:gd name="T18" fmla="*/ 7 w 99"/>
                <a:gd name="T19" fmla="*/ 0 h 150"/>
                <a:gd name="T20" fmla="*/ 0 w 99"/>
                <a:gd name="T21" fmla="*/ 7 h 150"/>
                <a:gd name="T22" fmla="*/ 3 w 99"/>
                <a:gd name="T23" fmla="*/ 13 h 150"/>
                <a:gd name="T24" fmla="*/ 3 w 99"/>
                <a:gd name="T25" fmla="*/ 92 h 150"/>
                <a:gd name="T26" fmla="*/ 7 w 99"/>
                <a:gd name="T27" fmla="*/ 96 h 150"/>
                <a:gd name="T28" fmla="*/ 28 w 99"/>
                <a:gd name="T29" fmla="*/ 96 h 150"/>
                <a:gd name="T30" fmla="*/ 16 w 99"/>
                <a:gd name="T31" fmla="*/ 142 h 150"/>
                <a:gd name="T32" fmla="*/ 20 w 99"/>
                <a:gd name="T33" fmla="*/ 150 h 150"/>
                <a:gd name="T34" fmla="*/ 22 w 99"/>
                <a:gd name="T35" fmla="*/ 150 h 150"/>
                <a:gd name="T36" fmla="*/ 29 w 99"/>
                <a:gd name="T37" fmla="*/ 145 h 150"/>
                <a:gd name="T38" fmla="*/ 42 w 99"/>
                <a:gd name="T39" fmla="*/ 96 h 150"/>
                <a:gd name="T40" fmla="*/ 57 w 99"/>
                <a:gd name="T41" fmla="*/ 96 h 150"/>
                <a:gd name="T42" fmla="*/ 70 w 99"/>
                <a:gd name="T43" fmla="*/ 145 h 150"/>
                <a:gd name="T44" fmla="*/ 77 w 99"/>
                <a:gd name="T45" fmla="*/ 150 h 150"/>
                <a:gd name="T46" fmla="*/ 79 w 99"/>
                <a:gd name="T47" fmla="*/ 150 h 150"/>
                <a:gd name="T48" fmla="*/ 84 w 99"/>
                <a:gd name="T49" fmla="*/ 142 h 150"/>
                <a:gd name="T50" fmla="*/ 71 w 99"/>
                <a:gd name="T51" fmla="*/ 96 h 150"/>
                <a:gd name="T52" fmla="*/ 92 w 99"/>
                <a:gd name="T53" fmla="*/ 96 h 150"/>
                <a:gd name="T54" fmla="*/ 96 w 99"/>
                <a:gd name="T55" fmla="*/ 92 h 150"/>
                <a:gd name="T56" fmla="*/ 96 w 99"/>
                <a:gd name="T57" fmla="*/ 72 h 150"/>
                <a:gd name="T58" fmla="*/ 89 w 99"/>
                <a:gd name="T59" fmla="*/ 70 h 150"/>
                <a:gd name="T60" fmla="*/ 89 w 99"/>
                <a:gd name="T61" fmla="*/ 89 h 150"/>
                <a:gd name="T62" fmla="*/ 89 w 99"/>
                <a:gd name="T63" fmla="*/ 89 h 150"/>
                <a:gd name="T64" fmla="*/ 89 w 99"/>
                <a:gd name="T65" fmla="*/ 8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150">
                  <a:moveTo>
                    <a:pt x="89" y="89"/>
                  </a:moveTo>
                  <a:cubicBezTo>
                    <a:pt x="10" y="89"/>
                    <a:pt x="10" y="89"/>
                    <a:pt x="10" y="89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8" y="12"/>
                    <a:pt x="99" y="9"/>
                    <a:pt x="99" y="7"/>
                  </a:cubicBezTo>
                  <a:cubicBezTo>
                    <a:pt x="99" y="3"/>
                    <a:pt x="96" y="0"/>
                    <a:pt x="92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"/>
                    <a:pt x="1" y="12"/>
                    <a:pt x="3" y="13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3" y="94"/>
                    <a:pt x="5" y="96"/>
                    <a:pt x="7" y="9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5" y="145"/>
                    <a:pt x="17" y="149"/>
                    <a:pt x="20" y="150"/>
                  </a:cubicBezTo>
                  <a:cubicBezTo>
                    <a:pt x="21" y="150"/>
                    <a:pt x="22" y="150"/>
                    <a:pt x="22" y="150"/>
                  </a:cubicBezTo>
                  <a:cubicBezTo>
                    <a:pt x="25" y="150"/>
                    <a:pt x="28" y="148"/>
                    <a:pt x="29" y="145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1" y="148"/>
                    <a:pt x="74" y="150"/>
                    <a:pt x="77" y="150"/>
                  </a:cubicBezTo>
                  <a:cubicBezTo>
                    <a:pt x="77" y="150"/>
                    <a:pt x="78" y="150"/>
                    <a:pt x="79" y="150"/>
                  </a:cubicBezTo>
                  <a:cubicBezTo>
                    <a:pt x="82" y="149"/>
                    <a:pt x="84" y="145"/>
                    <a:pt x="84" y="142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4" y="96"/>
                    <a:pt x="96" y="94"/>
                    <a:pt x="96" y="92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89" y="70"/>
                    <a:pt x="89" y="70"/>
                    <a:pt x="89" y="70"/>
                  </a:cubicBezTo>
                  <a:lnTo>
                    <a:pt x="89" y="89"/>
                  </a:lnTo>
                  <a:close/>
                  <a:moveTo>
                    <a:pt x="89" y="89"/>
                  </a:moveTo>
                  <a:cubicBezTo>
                    <a:pt x="89" y="89"/>
                    <a:pt x="89" y="89"/>
                    <a:pt x="89" y="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95" name="Freeform 22"/>
            <p:cNvSpPr>
              <a:spLocks noEditPoints="1"/>
            </p:cNvSpPr>
            <p:nvPr/>
          </p:nvSpPr>
          <p:spPr bwMode="auto">
            <a:xfrm>
              <a:off x="5955864" y="3667125"/>
              <a:ext cx="109538" cy="115888"/>
            </a:xfrm>
            <a:custGeom>
              <a:avLst/>
              <a:gdLst>
                <a:gd name="T0" fmla="*/ 12 w 24"/>
                <a:gd name="T1" fmla="*/ 25 h 25"/>
                <a:gd name="T2" fmla="*/ 24 w 24"/>
                <a:gd name="T3" fmla="*/ 12 h 25"/>
                <a:gd name="T4" fmla="*/ 12 w 24"/>
                <a:gd name="T5" fmla="*/ 0 h 25"/>
                <a:gd name="T6" fmla="*/ 0 w 24"/>
                <a:gd name="T7" fmla="*/ 12 h 25"/>
                <a:gd name="T8" fmla="*/ 12 w 24"/>
                <a:gd name="T9" fmla="*/ 25 h 25"/>
                <a:gd name="T10" fmla="*/ 12 w 24"/>
                <a:gd name="T11" fmla="*/ 25 h 25"/>
                <a:gd name="T12" fmla="*/ 12 w 24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5">
                  <a:moveTo>
                    <a:pt x="12" y="25"/>
                  </a:moveTo>
                  <a:cubicBezTo>
                    <a:pt x="19" y="25"/>
                    <a:pt x="24" y="19"/>
                    <a:pt x="24" y="12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9"/>
                    <a:pt x="5" y="25"/>
                    <a:pt x="12" y="25"/>
                  </a:cubicBezTo>
                  <a:close/>
                  <a:moveTo>
                    <a:pt x="12" y="25"/>
                  </a:moveTo>
                  <a:cubicBezTo>
                    <a:pt x="12" y="25"/>
                    <a:pt x="12" y="25"/>
                    <a:pt x="12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96" name="Freeform 23"/>
            <p:cNvSpPr>
              <a:spLocks noEditPoints="1"/>
            </p:cNvSpPr>
            <p:nvPr/>
          </p:nvSpPr>
          <p:spPr bwMode="auto">
            <a:xfrm>
              <a:off x="5732026" y="3754438"/>
              <a:ext cx="430213" cy="490538"/>
            </a:xfrm>
            <a:custGeom>
              <a:avLst/>
              <a:gdLst>
                <a:gd name="T0" fmla="*/ 93 w 94"/>
                <a:gd name="T1" fmla="*/ 46 h 106"/>
                <a:gd name="T2" fmla="*/ 80 w 94"/>
                <a:gd name="T3" fmla="*/ 13 h 106"/>
                <a:gd name="T4" fmla="*/ 74 w 94"/>
                <a:gd name="T5" fmla="*/ 9 h 106"/>
                <a:gd name="T6" fmla="*/ 67 w 94"/>
                <a:gd name="T7" fmla="*/ 9 h 106"/>
                <a:gd name="T8" fmla="*/ 63 w 94"/>
                <a:gd name="T9" fmla="*/ 11 h 106"/>
                <a:gd name="T10" fmla="*/ 66 w 94"/>
                <a:gd name="T11" fmla="*/ 34 h 106"/>
                <a:gd name="T12" fmla="*/ 61 w 94"/>
                <a:gd name="T13" fmla="*/ 38 h 106"/>
                <a:gd name="T14" fmla="*/ 56 w 94"/>
                <a:gd name="T15" fmla="*/ 34 h 106"/>
                <a:gd name="T16" fmla="*/ 59 w 94"/>
                <a:gd name="T17" fmla="*/ 11 h 106"/>
                <a:gd name="T18" fmla="*/ 54 w 94"/>
                <a:gd name="T19" fmla="*/ 9 h 106"/>
                <a:gd name="T20" fmla="*/ 49 w 94"/>
                <a:gd name="T21" fmla="*/ 9 h 106"/>
                <a:gd name="T22" fmla="*/ 9 w 94"/>
                <a:gd name="T23" fmla="*/ 1 h 106"/>
                <a:gd name="T24" fmla="*/ 1 w 94"/>
                <a:gd name="T25" fmla="*/ 6 h 106"/>
                <a:gd name="T26" fmla="*/ 7 w 94"/>
                <a:gd name="T27" fmla="*/ 14 h 106"/>
                <a:gd name="T28" fmla="*/ 46 w 94"/>
                <a:gd name="T29" fmla="*/ 22 h 106"/>
                <a:gd name="T30" fmla="*/ 48 w 94"/>
                <a:gd name="T31" fmla="*/ 23 h 106"/>
                <a:gd name="T32" fmla="*/ 48 w 94"/>
                <a:gd name="T33" fmla="*/ 54 h 106"/>
                <a:gd name="T34" fmla="*/ 45 w 94"/>
                <a:gd name="T35" fmla="*/ 99 h 106"/>
                <a:gd name="T36" fmla="*/ 51 w 94"/>
                <a:gd name="T37" fmla="*/ 106 h 106"/>
                <a:gd name="T38" fmla="*/ 52 w 94"/>
                <a:gd name="T39" fmla="*/ 106 h 106"/>
                <a:gd name="T40" fmla="*/ 59 w 94"/>
                <a:gd name="T41" fmla="*/ 100 h 106"/>
                <a:gd name="T42" fmla="*/ 61 w 94"/>
                <a:gd name="T43" fmla="*/ 61 h 106"/>
                <a:gd name="T44" fmla="*/ 63 w 94"/>
                <a:gd name="T45" fmla="*/ 100 h 106"/>
                <a:gd name="T46" fmla="*/ 70 w 94"/>
                <a:gd name="T47" fmla="*/ 106 h 106"/>
                <a:gd name="T48" fmla="*/ 70 w 94"/>
                <a:gd name="T49" fmla="*/ 106 h 106"/>
                <a:gd name="T50" fmla="*/ 77 w 94"/>
                <a:gd name="T51" fmla="*/ 99 h 106"/>
                <a:gd name="T52" fmla="*/ 74 w 94"/>
                <a:gd name="T53" fmla="*/ 54 h 106"/>
                <a:gd name="T54" fmla="*/ 74 w 94"/>
                <a:gd name="T55" fmla="*/ 35 h 106"/>
                <a:gd name="T56" fmla="*/ 80 w 94"/>
                <a:gd name="T57" fmla="*/ 51 h 106"/>
                <a:gd name="T58" fmla="*/ 89 w 94"/>
                <a:gd name="T59" fmla="*/ 55 h 106"/>
                <a:gd name="T60" fmla="*/ 93 w 94"/>
                <a:gd name="T61" fmla="*/ 46 h 106"/>
                <a:gd name="T62" fmla="*/ 93 w 94"/>
                <a:gd name="T63" fmla="*/ 46 h 106"/>
                <a:gd name="T64" fmla="*/ 93 w 94"/>
                <a:gd name="T65" fmla="*/ 4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106">
                  <a:moveTo>
                    <a:pt x="93" y="46"/>
                  </a:moveTo>
                  <a:cubicBezTo>
                    <a:pt x="80" y="13"/>
                    <a:pt x="80" y="13"/>
                    <a:pt x="80" y="13"/>
                  </a:cubicBezTo>
                  <a:cubicBezTo>
                    <a:pt x="79" y="11"/>
                    <a:pt x="77" y="9"/>
                    <a:pt x="74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5" y="9"/>
                    <a:pt x="64" y="10"/>
                    <a:pt x="63" y="11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0"/>
                    <a:pt x="56" y="9"/>
                    <a:pt x="54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0"/>
                    <a:pt x="2" y="2"/>
                    <a:pt x="1" y="6"/>
                  </a:cubicBezTo>
                  <a:cubicBezTo>
                    <a:pt x="0" y="10"/>
                    <a:pt x="3" y="13"/>
                    <a:pt x="7" y="14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7" y="23"/>
                    <a:pt x="47" y="23"/>
                    <a:pt x="48" y="23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5" y="99"/>
                    <a:pt x="45" y="99"/>
                    <a:pt x="45" y="99"/>
                  </a:cubicBezTo>
                  <a:cubicBezTo>
                    <a:pt x="45" y="103"/>
                    <a:pt x="48" y="106"/>
                    <a:pt x="51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5" y="106"/>
                    <a:pt x="58" y="104"/>
                    <a:pt x="59" y="100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4"/>
                    <a:pt x="66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4" y="106"/>
                    <a:pt x="77" y="103"/>
                    <a:pt x="77" y="99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2" y="54"/>
                    <a:pt x="86" y="56"/>
                    <a:pt x="89" y="55"/>
                  </a:cubicBezTo>
                  <a:cubicBezTo>
                    <a:pt x="93" y="53"/>
                    <a:pt x="94" y="49"/>
                    <a:pt x="93" y="46"/>
                  </a:cubicBezTo>
                  <a:close/>
                  <a:moveTo>
                    <a:pt x="93" y="46"/>
                  </a:moveTo>
                  <a:cubicBezTo>
                    <a:pt x="93" y="46"/>
                    <a:pt x="93" y="46"/>
                    <a:pt x="93" y="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97" name="Freeform 24"/>
            <p:cNvSpPr>
              <a:spLocks noEditPoints="1"/>
            </p:cNvSpPr>
            <p:nvPr/>
          </p:nvSpPr>
          <p:spPr bwMode="auto">
            <a:xfrm>
              <a:off x="5539939" y="3759200"/>
              <a:ext cx="31750" cy="166688"/>
            </a:xfrm>
            <a:custGeom>
              <a:avLst/>
              <a:gdLst>
                <a:gd name="T0" fmla="*/ 0 w 7"/>
                <a:gd name="T1" fmla="*/ 4 h 36"/>
                <a:gd name="T2" fmla="*/ 0 w 7"/>
                <a:gd name="T3" fmla="*/ 33 h 36"/>
                <a:gd name="T4" fmla="*/ 4 w 7"/>
                <a:gd name="T5" fmla="*/ 36 h 36"/>
                <a:gd name="T6" fmla="*/ 7 w 7"/>
                <a:gd name="T7" fmla="*/ 33 h 36"/>
                <a:gd name="T8" fmla="*/ 7 w 7"/>
                <a:gd name="T9" fmla="*/ 4 h 36"/>
                <a:gd name="T10" fmla="*/ 4 w 7"/>
                <a:gd name="T11" fmla="*/ 0 h 36"/>
                <a:gd name="T12" fmla="*/ 0 w 7"/>
                <a:gd name="T13" fmla="*/ 4 h 36"/>
                <a:gd name="T14" fmla="*/ 0 w 7"/>
                <a:gd name="T15" fmla="*/ 4 h 36"/>
                <a:gd name="T16" fmla="*/ 0 w 7"/>
                <a:gd name="T17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6">
                  <a:moveTo>
                    <a:pt x="0" y="4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5"/>
                    <a:pt x="2" y="36"/>
                    <a:pt x="4" y="36"/>
                  </a:cubicBezTo>
                  <a:cubicBezTo>
                    <a:pt x="6" y="36"/>
                    <a:pt x="7" y="35"/>
                    <a:pt x="7" y="3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98" name="Freeform 25"/>
            <p:cNvSpPr>
              <a:spLocks noEditPoints="1"/>
            </p:cNvSpPr>
            <p:nvPr/>
          </p:nvSpPr>
          <p:spPr bwMode="auto">
            <a:xfrm>
              <a:off x="5612964" y="3648075"/>
              <a:ext cx="31750" cy="277813"/>
            </a:xfrm>
            <a:custGeom>
              <a:avLst/>
              <a:gdLst>
                <a:gd name="T0" fmla="*/ 0 w 7"/>
                <a:gd name="T1" fmla="*/ 4 h 60"/>
                <a:gd name="T2" fmla="*/ 0 w 7"/>
                <a:gd name="T3" fmla="*/ 57 h 60"/>
                <a:gd name="T4" fmla="*/ 3 w 7"/>
                <a:gd name="T5" fmla="*/ 60 h 60"/>
                <a:gd name="T6" fmla="*/ 7 w 7"/>
                <a:gd name="T7" fmla="*/ 57 h 60"/>
                <a:gd name="T8" fmla="*/ 7 w 7"/>
                <a:gd name="T9" fmla="*/ 4 h 60"/>
                <a:gd name="T10" fmla="*/ 3 w 7"/>
                <a:gd name="T11" fmla="*/ 0 h 60"/>
                <a:gd name="T12" fmla="*/ 0 w 7"/>
                <a:gd name="T13" fmla="*/ 4 h 60"/>
                <a:gd name="T14" fmla="*/ 0 w 7"/>
                <a:gd name="T15" fmla="*/ 4 h 60"/>
                <a:gd name="T16" fmla="*/ 0 w 7"/>
                <a:gd name="T17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0">
                  <a:moveTo>
                    <a:pt x="0" y="4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9"/>
                    <a:pt x="1" y="60"/>
                    <a:pt x="3" y="60"/>
                  </a:cubicBezTo>
                  <a:cubicBezTo>
                    <a:pt x="5" y="60"/>
                    <a:pt x="7" y="59"/>
                    <a:pt x="7" y="5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99" name="Freeform 26"/>
            <p:cNvSpPr>
              <a:spLocks noEditPoints="1"/>
            </p:cNvSpPr>
            <p:nvPr/>
          </p:nvSpPr>
          <p:spPr bwMode="auto">
            <a:xfrm>
              <a:off x="5681226" y="3713163"/>
              <a:ext cx="33338" cy="212725"/>
            </a:xfrm>
            <a:custGeom>
              <a:avLst/>
              <a:gdLst>
                <a:gd name="T0" fmla="*/ 0 w 7"/>
                <a:gd name="T1" fmla="*/ 3 h 46"/>
                <a:gd name="T2" fmla="*/ 0 w 7"/>
                <a:gd name="T3" fmla="*/ 43 h 46"/>
                <a:gd name="T4" fmla="*/ 4 w 7"/>
                <a:gd name="T5" fmla="*/ 46 h 46"/>
                <a:gd name="T6" fmla="*/ 7 w 7"/>
                <a:gd name="T7" fmla="*/ 43 h 46"/>
                <a:gd name="T8" fmla="*/ 7 w 7"/>
                <a:gd name="T9" fmla="*/ 3 h 46"/>
                <a:gd name="T10" fmla="*/ 4 w 7"/>
                <a:gd name="T11" fmla="*/ 0 h 46"/>
                <a:gd name="T12" fmla="*/ 0 w 7"/>
                <a:gd name="T13" fmla="*/ 3 h 46"/>
                <a:gd name="T14" fmla="*/ 0 w 7"/>
                <a:gd name="T15" fmla="*/ 3 h 46"/>
                <a:gd name="T16" fmla="*/ 0 w 7"/>
                <a:gd name="T17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6">
                  <a:moveTo>
                    <a:pt x="0" y="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2" y="46"/>
                    <a:pt x="4" y="46"/>
                  </a:cubicBezTo>
                  <a:cubicBezTo>
                    <a:pt x="5" y="46"/>
                    <a:pt x="7" y="45"/>
                    <a:pt x="7" y="4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2" y="0"/>
                    <a:pt x="0" y="2"/>
                    <a:pt x="0" y="3"/>
                  </a:cubicBezTo>
                  <a:close/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</p:grpSp>
      <p:sp>
        <p:nvSpPr>
          <p:cNvPr id="201" name="CuadroTexto 12015"/>
          <p:cNvSpPr txBox="1"/>
          <p:nvPr>
            <p:custDataLst>
              <p:tags r:id="rId21"/>
            </p:custDataLst>
          </p:nvPr>
        </p:nvSpPr>
        <p:spPr>
          <a:xfrm>
            <a:off x="6510695" y="3853746"/>
            <a:ext cx="665231" cy="288000"/>
          </a:xfrm>
          <a:prstGeom prst="rect">
            <a:avLst/>
          </a:prstGeom>
          <a:solidFill>
            <a:srgbClr val="2FAC82"/>
          </a:solidFill>
          <a:ln>
            <a:noFill/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OCTUBRE</a:t>
            </a:r>
            <a:endParaRPr lang="es-MX" sz="900" dirty="0"/>
          </a:p>
        </p:txBody>
      </p:sp>
      <p:sp>
        <p:nvSpPr>
          <p:cNvPr id="202" name="201 CuadroTexto"/>
          <p:cNvSpPr txBox="1"/>
          <p:nvPr/>
        </p:nvSpPr>
        <p:spPr>
          <a:xfrm>
            <a:off x="6095423" y="4583077"/>
            <a:ext cx="1511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2FAC82"/>
                </a:solidFill>
              </a:rPr>
              <a:t>Exhorto Congreso del Estado</a:t>
            </a:r>
          </a:p>
          <a:p>
            <a:pPr algn="ctr"/>
            <a:r>
              <a:rPr lang="es-MX" sz="1400" dirty="0" smtClean="0">
                <a:solidFill>
                  <a:srgbClr val="2FAC82"/>
                </a:solidFill>
              </a:rPr>
              <a:t>(Ley Estatal MR)</a:t>
            </a:r>
            <a:endParaRPr lang="es-MX" sz="1400" dirty="0">
              <a:solidFill>
                <a:srgbClr val="2FAC82"/>
              </a:solidFill>
            </a:endParaRPr>
          </a:p>
        </p:txBody>
      </p:sp>
      <p:sp>
        <p:nvSpPr>
          <p:cNvPr id="142" name="143 CuadroTexto"/>
          <p:cNvSpPr txBox="1"/>
          <p:nvPr/>
        </p:nvSpPr>
        <p:spPr>
          <a:xfrm>
            <a:off x="4961463" y="4424500"/>
            <a:ext cx="1012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FF0000"/>
                </a:solidFill>
              </a:rPr>
              <a:t>Ranking #9 ONMR </a:t>
            </a:r>
            <a:endParaRPr lang="es-MX" sz="1200" b="1" dirty="0">
              <a:solidFill>
                <a:srgbClr val="FF0000"/>
              </a:solidFill>
            </a:endParaRPr>
          </a:p>
        </p:txBody>
      </p:sp>
      <p:sp>
        <p:nvSpPr>
          <p:cNvPr id="153" name="Combinar 12184"/>
          <p:cNvSpPr/>
          <p:nvPr>
            <p:custDataLst>
              <p:tags r:id="rId22"/>
            </p:custDataLst>
          </p:nvPr>
        </p:nvSpPr>
        <p:spPr>
          <a:xfrm>
            <a:off x="5193120" y="4187013"/>
            <a:ext cx="538059" cy="277022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130" name="Combinar 12184"/>
          <p:cNvSpPr/>
          <p:nvPr>
            <p:custDataLst>
              <p:tags r:id="rId23"/>
            </p:custDataLst>
          </p:nvPr>
        </p:nvSpPr>
        <p:spPr>
          <a:xfrm rot="16200000">
            <a:off x="2645415" y="6075796"/>
            <a:ext cx="488289" cy="22860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>
              <a:solidFill>
                <a:srgbClr val="FF6600"/>
              </a:solidFill>
            </a:endParaRPr>
          </a:p>
        </p:txBody>
      </p:sp>
      <p:pic>
        <p:nvPicPr>
          <p:cNvPr id="102" name="101 Imagen">
            <a:hlinkClick r:id="" action="ppaction://noaction"/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913" y="3521634"/>
            <a:ext cx="220858" cy="220858"/>
          </a:xfrm>
          <a:prstGeom prst="rect">
            <a:avLst/>
          </a:prstGeom>
        </p:spPr>
      </p:pic>
      <p:sp>
        <p:nvSpPr>
          <p:cNvPr id="106" name="CuadroTexto 12015"/>
          <p:cNvSpPr txBox="1"/>
          <p:nvPr>
            <p:custDataLst>
              <p:tags r:id="rId24"/>
            </p:custDataLst>
          </p:nvPr>
        </p:nvSpPr>
        <p:spPr>
          <a:xfrm>
            <a:off x="7281392" y="3859194"/>
            <a:ext cx="785186" cy="288000"/>
          </a:xfrm>
          <a:prstGeom prst="rect">
            <a:avLst/>
          </a:prstGeom>
          <a:solidFill>
            <a:srgbClr val="2FAC82"/>
          </a:solidFill>
          <a:ln>
            <a:noFill/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NOVIEMBRE</a:t>
            </a:r>
            <a:endParaRPr lang="es-MX" sz="900" dirty="0"/>
          </a:p>
        </p:txBody>
      </p:sp>
      <p:sp>
        <p:nvSpPr>
          <p:cNvPr id="109" name="Combinar 12184"/>
          <p:cNvSpPr/>
          <p:nvPr>
            <p:custDataLst>
              <p:tags r:id="rId25"/>
            </p:custDataLst>
          </p:nvPr>
        </p:nvSpPr>
        <p:spPr>
          <a:xfrm>
            <a:off x="6634544" y="4393800"/>
            <a:ext cx="443899" cy="12573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16" name="115 CuadroTexto"/>
          <p:cNvSpPr txBox="1"/>
          <p:nvPr/>
        </p:nvSpPr>
        <p:spPr>
          <a:xfrm>
            <a:off x="6477784" y="2837275"/>
            <a:ext cx="23101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accent5">
                    <a:lumMod val="25000"/>
                  </a:schemeClr>
                </a:solidFill>
              </a:rPr>
              <a:t>Proyectos Estratégicos: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b="1" dirty="0" smtClean="0">
                <a:solidFill>
                  <a:schemeClr val="accent5">
                    <a:lumMod val="25000"/>
                  </a:schemeClr>
                </a:solidFill>
              </a:rPr>
              <a:t>MiNegocioSonora.mx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b="1" dirty="0" smtClean="0">
                <a:solidFill>
                  <a:schemeClr val="accent5">
                    <a:lumMod val="25000"/>
                  </a:schemeClr>
                </a:solidFill>
              </a:rPr>
              <a:t>Calculadora de Impacto Regulatorio.</a:t>
            </a:r>
            <a:endParaRPr lang="es-MX" sz="10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cxnSp>
        <p:nvCxnSpPr>
          <p:cNvPr id="104" name="103 Conector recto"/>
          <p:cNvCxnSpPr/>
          <p:nvPr/>
        </p:nvCxnSpPr>
        <p:spPr>
          <a:xfrm flipV="1">
            <a:off x="9388288" y="3164887"/>
            <a:ext cx="0" cy="74091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8" name="117 CuadroTexto"/>
          <p:cNvSpPr txBox="1"/>
          <p:nvPr/>
        </p:nvSpPr>
        <p:spPr>
          <a:xfrm>
            <a:off x="8840476" y="1608394"/>
            <a:ext cx="1120149" cy="141577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s-MX" sz="800" b="1" dirty="0" smtClean="0"/>
          </a:p>
          <a:p>
            <a:pPr algn="ctr"/>
            <a:r>
              <a:rPr lang="es-MX" sz="1400" b="1" dirty="0" smtClean="0">
                <a:solidFill>
                  <a:srgbClr val="FF0000"/>
                </a:solidFill>
              </a:rPr>
              <a:t>Publicación en el BOE la nueva Ley Estatal de MR</a:t>
            </a:r>
          </a:p>
          <a:p>
            <a:pPr algn="ctr"/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Combinar 12184"/>
          <p:cNvSpPr/>
          <p:nvPr>
            <p:custDataLst>
              <p:tags r:id="rId26"/>
            </p:custDataLst>
          </p:nvPr>
        </p:nvSpPr>
        <p:spPr>
          <a:xfrm rot="10800000">
            <a:off x="9166338" y="3048510"/>
            <a:ext cx="443899" cy="12573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sp>
        <p:nvSpPr>
          <p:cNvPr id="121" name="120 CuadroTexto"/>
          <p:cNvSpPr txBox="1"/>
          <p:nvPr/>
        </p:nvSpPr>
        <p:spPr>
          <a:xfrm>
            <a:off x="9045367" y="4201006"/>
            <a:ext cx="71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2019</a:t>
            </a:r>
            <a:endParaRPr lang="es-MX" b="1" dirty="0"/>
          </a:p>
        </p:txBody>
      </p:sp>
      <p:grpSp>
        <p:nvGrpSpPr>
          <p:cNvPr id="151" name="Group 131"/>
          <p:cNvGrpSpPr/>
          <p:nvPr/>
        </p:nvGrpSpPr>
        <p:grpSpPr>
          <a:xfrm>
            <a:off x="10065873" y="4420565"/>
            <a:ext cx="391541" cy="290864"/>
            <a:chOff x="5471676" y="3551238"/>
            <a:chExt cx="690563" cy="693738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54" name="Freeform 21"/>
            <p:cNvSpPr>
              <a:spLocks noEditPoints="1"/>
            </p:cNvSpPr>
            <p:nvPr/>
          </p:nvSpPr>
          <p:spPr bwMode="auto">
            <a:xfrm>
              <a:off x="5471676" y="3551238"/>
              <a:ext cx="452438" cy="693738"/>
            </a:xfrm>
            <a:custGeom>
              <a:avLst/>
              <a:gdLst>
                <a:gd name="T0" fmla="*/ 89 w 99"/>
                <a:gd name="T1" fmla="*/ 89 h 150"/>
                <a:gd name="T2" fmla="*/ 10 w 99"/>
                <a:gd name="T3" fmla="*/ 89 h 150"/>
                <a:gd name="T4" fmla="*/ 10 w 99"/>
                <a:gd name="T5" fmla="*/ 14 h 150"/>
                <a:gd name="T6" fmla="*/ 89 w 99"/>
                <a:gd name="T7" fmla="*/ 14 h 150"/>
                <a:gd name="T8" fmla="*/ 89 w 99"/>
                <a:gd name="T9" fmla="*/ 42 h 150"/>
                <a:gd name="T10" fmla="*/ 96 w 99"/>
                <a:gd name="T11" fmla="*/ 44 h 150"/>
                <a:gd name="T12" fmla="*/ 96 w 99"/>
                <a:gd name="T13" fmla="*/ 13 h 150"/>
                <a:gd name="T14" fmla="*/ 99 w 99"/>
                <a:gd name="T15" fmla="*/ 7 h 150"/>
                <a:gd name="T16" fmla="*/ 92 w 99"/>
                <a:gd name="T17" fmla="*/ 0 h 150"/>
                <a:gd name="T18" fmla="*/ 7 w 99"/>
                <a:gd name="T19" fmla="*/ 0 h 150"/>
                <a:gd name="T20" fmla="*/ 0 w 99"/>
                <a:gd name="T21" fmla="*/ 7 h 150"/>
                <a:gd name="T22" fmla="*/ 3 w 99"/>
                <a:gd name="T23" fmla="*/ 13 h 150"/>
                <a:gd name="T24" fmla="*/ 3 w 99"/>
                <a:gd name="T25" fmla="*/ 92 h 150"/>
                <a:gd name="T26" fmla="*/ 7 w 99"/>
                <a:gd name="T27" fmla="*/ 96 h 150"/>
                <a:gd name="T28" fmla="*/ 28 w 99"/>
                <a:gd name="T29" fmla="*/ 96 h 150"/>
                <a:gd name="T30" fmla="*/ 16 w 99"/>
                <a:gd name="T31" fmla="*/ 142 h 150"/>
                <a:gd name="T32" fmla="*/ 20 w 99"/>
                <a:gd name="T33" fmla="*/ 150 h 150"/>
                <a:gd name="T34" fmla="*/ 22 w 99"/>
                <a:gd name="T35" fmla="*/ 150 h 150"/>
                <a:gd name="T36" fmla="*/ 29 w 99"/>
                <a:gd name="T37" fmla="*/ 145 h 150"/>
                <a:gd name="T38" fmla="*/ 42 w 99"/>
                <a:gd name="T39" fmla="*/ 96 h 150"/>
                <a:gd name="T40" fmla="*/ 57 w 99"/>
                <a:gd name="T41" fmla="*/ 96 h 150"/>
                <a:gd name="T42" fmla="*/ 70 w 99"/>
                <a:gd name="T43" fmla="*/ 145 h 150"/>
                <a:gd name="T44" fmla="*/ 77 w 99"/>
                <a:gd name="T45" fmla="*/ 150 h 150"/>
                <a:gd name="T46" fmla="*/ 79 w 99"/>
                <a:gd name="T47" fmla="*/ 150 h 150"/>
                <a:gd name="T48" fmla="*/ 84 w 99"/>
                <a:gd name="T49" fmla="*/ 142 h 150"/>
                <a:gd name="T50" fmla="*/ 71 w 99"/>
                <a:gd name="T51" fmla="*/ 96 h 150"/>
                <a:gd name="T52" fmla="*/ 92 w 99"/>
                <a:gd name="T53" fmla="*/ 96 h 150"/>
                <a:gd name="T54" fmla="*/ 96 w 99"/>
                <a:gd name="T55" fmla="*/ 92 h 150"/>
                <a:gd name="T56" fmla="*/ 96 w 99"/>
                <a:gd name="T57" fmla="*/ 72 h 150"/>
                <a:gd name="T58" fmla="*/ 89 w 99"/>
                <a:gd name="T59" fmla="*/ 70 h 150"/>
                <a:gd name="T60" fmla="*/ 89 w 99"/>
                <a:gd name="T61" fmla="*/ 89 h 150"/>
                <a:gd name="T62" fmla="*/ 89 w 99"/>
                <a:gd name="T63" fmla="*/ 89 h 150"/>
                <a:gd name="T64" fmla="*/ 89 w 99"/>
                <a:gd name="T65" fmla="*/ 8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" h="150">
                  <a:moveTo>
                    <a:pt x="89" y="89"/>
                  </a:moveTo>
                  <a:cubicBezTo>
                    <a:pt x="10" y="89"/>
                    <a:pt x="10" y="89"/>
                    <a:pt x="10" y="89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96" y="44"/>
                    <a:pt x="96" y="44"/>
                    <a:pt x="96" y="44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8" y="12"/>
                    <a:pt x="99" y="9"/>
                    <a:pt x="99" y="7"/>
                  </a:cubicBezTo>
                  <a:cubicBezTo>
                    <a:pt x="99" y="3"/>
                    <a:pt x="96" y="0"/>
                    <a:pt x="92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"/>
                    <a:pt x="1" y="12"/>
                    <a:pt x="3" y="13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3" y="94"/>
                    <a:pt x="5" y="96"/>
                    <a:pt x="7" y="9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16" y="142"/>
                    <a:pt x="16" y="142"/>
                    <a:pt x="16" y="142"/>
                  </a:cubicBezTo>
                  <a:cubicBezTo>
                    <a:pt x="15" y="145"/>
                    <a:pt x="17" y="149"/>
                    <a:pt x="20" y="150"/>
                  </a:cubicBezTo>
                  <a:cubicBezTo>
                    <a:pt x="21" y="150"/>
                    <a:pt x="22" y="150"/>
                    <a:pt x="22" y="150"/>
                  </a:cubicBezTo>
                  <a:cubicBezTo>
                    <a:pt x="25" y="150"/>
                    <a:pt x="28" y="148"/>
                    <a:pt x="29" y="145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1" y="148"/>
                    <a:pt x="74" y="150"/>
                    <a:pt x="77" y="150"/>
                  </a:cubicBezTo>
                  <a:cubicBezTo>
                    <a:pt x="77" y="150"/>
                    <a:pt x="78" y="150"/>
                    <a:pt x="79" y="150"/>
                  </a:cubicBezTo>
                  <a:cubicBezTo>
                    <a:pt x="82" y="149"/>
                    <a:pt x="84" y="145"/>
                    <a:pt x="84" y="142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4" y="96"/>
                    <a:pt x="96" y="94"/>
                    <a:pt x="96" y="92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89" y="70"/>
                    <a:pt x="89" y="70"/>
                    <a:pt x="89" y="70"/>
                  </a:cubicBezTo>
                  <a:lnTo>
                    <a:pt x="89" y="89"/>
                  </a:lnTo>
                  <a:close/>
                  <a:moveTo>
                    <a:pt x="89" y="89"/>
                  </a:moveTo>
                  <a:cubicBezTo>
                    <a:pt x="89" y="89"/>
                    <a:pt x="89" y="89"/>
                    <a:pt x="89" y="8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55" name="Freeform 22"/>
            <p:cNvSpPr>
              <a:spLocks noEditPoints="1"/>
            </p:cNvSpPr>
            <p:nvPr/>
          </p:nvSpPr>
          <p:spPr bwMode="auto">
            <a:xfrm>
              <a:off x="5955864" y="3667125"/>
              <a:ext cx="109538" cy="115888"/>
            </a:xfrm>
            <a:custGeom>
              <a:avLst/>
              <a:gdLst>
                <a:gd name="T0" fmla="*/ 12 w 24"/>
                <a:gd name="T1" fmla="*/ 25 h 25"/>
                <a:gd name="T2" fmla="*/ 24 w 24"/>
                <a:gd name="T3" fmla="*/ 12 h 25"/>
                <a:gd name="T4" fmla="*/ 12 w 24"/>
                <a:gd name="T5" fmla="*/ 0 h 25"/>
                <a:gd name="T6" fmla="*/ 0 w 24"/>
                <a:gd name="T7" fmla="*/ 12 h 25"/>
                <a:gd name="T8" fmla="*/ 12 w 24"/>
                <a:gd name="T9" fmla="*/ 25 h 25"/>
                <a:gd name="T10" fmla="*/ 12 w 24"/>
                <a:gd name="T11" fmla="*/ 25 h 25"/>
                <a:gd name="T12" fmla="*/ 12 w 24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5">
                  <a:moveTo>
                    <a:pt x="12" y="25"/>
                  </a:moveTo>
                  <a:cubicBezTo>
                    <a:pt x="19" y="25"/>
                    <a:pt x="24" y="19"/>
                    <a:pt x="24" y="12"/>
                  </a:cubicBezTo>
                  <a:cubicBezTo>
                    <a:pt x="24" y="6"/>
                    <a:pt x="19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19"/>
                    <a:pt x="5" y="25"/>
                    <a:pt x="12" y="25"/>
                  </a:cubicBezTo>
                  <a:close/>
                  <a:moveTo>
                    <a:pt x="12" y="25"/>
                  </a:moveTo>
                  <a:cubicBezTo>
                    <a:pt x="12" y="25"/>
                    <a:pt x="12" y="25"/>
                    <a:pt x="12" y="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56" name="Freeform 23"/>
            <p:cNvSpPr>
              <a:spLocks noEditPoints="1"/>
            </p:cNvSpPr>
            <p:nvPr/>
          </p:nvSpPr>
          <p:spPr bwMode="auto">
            <a:xfrm>
              <a:off x="5732026" y="3754438"/>
              <a:ext cx="430213" cy="490538"/>
            </a:xfrm>
            <a:custGeom>
              <a:avLst/>
              <a:gdLst>
                <a:gd name="T0" fmla="*/ 93 w 94"/>
                <a:gd name="T1" fmla="*/ 46 h 106"/>
                <a:gd name="T2" fmla="*/ 80 w 94"/>
                <a:gd name="T3" fmla="*/ 13 h 106"/>
                <a:gd name="T4" fmla="*/ 74 w 94"/>
                <a:gd name="T5" fmla="*/ 9 h 106"/>
                <a:gd name="T6" fmla="*/ 67 w 94"/>
                <a:gd name="T7" fmla="*/ 9 h 106"/>
                <a:gd name="T8" fmla="*/ 63 w 94"/>
                <a:gd name="T9" fmla="*/ 11 h 106"/>
                <a:gd name="T10" fmla="*/ 66 w 94"/>
                <a:gd name="T11" fmla="*/ 34 h 106"/>
                <a:gd name="T12" fmla="*/ 61 w 94"/>
                <a:gd name="T13" fmla="*/ 38 h 106"/>
                <a:gd name="T14" fmla="*/ 56 w 94"/>
                <a:gd name="T15" fmla="*/ 34 h 106"/>
                <a:gd name="T16" fmla="*/ 59 w 94"/>
                <a:gd name="T17" fmla="*/ 11 h 106"/>
                <a:gd name="T18" fmla="*/ 54 w 94"/>
                <a:gd name="T19" fmla="*/ 9 h 106"/>
                <a:gd name="T20" fmla="*/ 49 w 94"/>
                <a:gd name="T21" fmla="*/ 9 h 106"/>
                <a:gd name="T22" fmla="*/ 9 w 94"/>
                <a:gd name="T23" fmla="*/ 1 h 106"/>
                <a:gd name="T24" fmla="*/ 1 w 94"/>
                <a:gd name="T25" fmla="*/ 6 h 106"/>
                <a:gd name="T26" fmla="*/ 7 w 94"/>
                <a:gd name="T27" fmla="*/ 14 h 106"/>
                <a:gd name="T28" fmla="*/ 46 w 94"/>
                <a:gd name="T29" fmla="*/ 22 h 106"/>
                <a:gd name="T30" fmla="*/ 48 w 94"/>
                <a:gd name="T31" fmla="*/ 23 h 106"/>
                <a:gd name="T32" fmla="*/ 48 w 94"/>
                <a:gd name="T33" fmla="*/ 54 h 106"/>
                <a:gd name="T34" fmla="*/ 45 w 94"/>
                <a:gd name="T35" fmla="*/ 99 h 106"/>
                <a:gd name="T36" fmla="*/ 51 w 94"/>
                <a:gd name="T37" fmla="*/ 106 h 106"/>
                <a:gd name="T38" fmla="*/ 52 w 94"/>
                <a:gd name="T39" fmla="*/ 106 h 106"/>
                <a:gd name="T40" fmla="*/ 59 w 94"/>
                <a:gd name="T41" fmla="*/ 100 h 106"/>
                <a:gd name="T42" fmla="*/ 61 w 94"/>
                <a:gd name="T43" fmla="*/ 61 h 106"/>
                <a:gd name="T44" fmla="*/ 63 w 94"/>
                <a:gd name="T45" fmla="*/ 100 h 106"/>
                <a:gd name="T46" fmla="*/ 70 w 94"/>
                <a:gd name="T47" fmla="*/ 106 h 106"/>
                <a:gd name="T48" fmla="*/ 70 w 94"/>
                <a:gd name="T49" fmla="*/ 106 h 106"/>
                <a:gd name="T50" fmla="*/ 77 w 94"/>
                <a:gd name="T51" fmla="*/ 99 h 106"/>
                <a:gd name="T52" fmla="*/ 74 w 94"/>
                <a:gd name="T53" fmla="*/ 54 h 106"/>
                <a:gd name="T54" fmla="*/ 74 w 94"/>
                <a:gd name="T55" fmla="*/ 35 h 106"/>
                <a:gd name="T56" fmla="*/ 80 w 94"/>
                <a:gd name="T57" fmla="*/ 51 h 106"/>
                <a:gd name="T58" fmla="*/ 89 w 94"/>
                <a:gd name="T59" fmla="*/ 55 h 106"/>
                <a:gd name="T60" fmla="*/ 93 w 94"/>
                <a:gd name="T61" fmla="*/ 46 h 106"/>
                <a:gd name="T62" fmla="*/ 93 w 94"/>
                <a:gd name="T63" fmla="*/ 46 h 106"/>
                <a:gd name="T64" fmla="*/ 93 w 94"/>
                <a:gd name="T65" fmla="*/ 4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106">
                  <a:moveTo>
                    <a:pt x="93" y="46"/>
                  </a:moveTo>
                  <a:cubicBezTo>
                    <a:pt x="80" y="13"/>
                    <a:pt x="80" y="13"/>
                    <a:pt x="80" y="13"/>
                  </a:cubicBezTo>
                  <a:cubicBezTo>
                    <a:pt x="79" y="11"/>
                    <a:pt x="77" y="9"/>
                    <a:pt x="74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5" y="9"/>
                    <a:pt x="64" y="10"/>
                    <a:pt x="63" y="11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0"/>
                    <a:pt x="56" y="9"/>
                    <a:pt x="54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6" y="0"/>
                    <a:pt x="2" y="2"/>
                    <a:pt x="1" y="6"/>
                  </a:cubicBezTo>
                  <a:cubicBezTo>
                    <a:pt x="0" y="10"/>
                    <a:pt x="3" y="13"/>
                    <a:pt x="7" y="14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7" y="23"/>
                    <a:pt x="47" y="23"/>
                    <a:pt x="48" y="23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5" y="99"/>
                    <a:pt x="45" y="99"/>
                    <a:pt x="45" y="99"/>
                  </a:cubicBezTo>
                  <a:cubicBezTo>
                    <a:pt x="45" y="103"/>
                    <a:pt x="48" y="106"/>
                    <a:pt x="51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5" y="106"/>
                    <a:pt x="58" y="104"/>
                    <a:pt x="59" y="100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3" y="104"/>
                    <a:pt x="66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4" y="106"/>
                    <a:pt x="77" y="103"/>
                    <a:pt x="77" y="99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2" y="54"/>
                    <a:pt x="86" y="56"/>
                    <a:pt x="89" y="55"/>
                  </a:cubicBezTo>
                  <a:cubicBezTo>
                    <a:pt x="93" y="53"/>
                    <a:pt x="94" y="49"/>
                    <a:pt x="93" y="46"/>
                  </a:cubicBezTo>
                  <a:close/>
                  <a:moveTo>
                    <a:pt x="93" y="46"/>
                  </a:moveTo>
                  <a:cubicBezTo>
                    <a:pt x="93" y="46"/>
                    <a:pt x="93" y="46"/>
                    <a:pt x="93" y="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57" name="Freeform 24"/>
            <p:cNvSpPr>
              <a:spLocks noEditPoints="1"/>
            </p:cNvSpPr>
            <p:nvPr/>
          </p:nvSpPr>
          <p:spPr bwMode="auto">
            <a:xfrm>
              <a:off x="5539939" y="3759200"/>
              <a:ext cx="31750" cy="166688"/>
            </a:xfrm>
            <a:custGeom>
              <a:avLst/>
              <a:gdLst>
                <a:gd name="T0" fmla="*/ 0 w 7"/>
                <a:gd name="T1" fmla="*/ 4 h 36"/>
                <a:gd name="T2" fmla="*/ 0 w 7"/>
                <a:gd name="T3" fmla="*/ 33 h 36"/>
                <a:gd name="T4" fmla="*/ 4 w 7"/>
                <a:gd name="T5" fmla="*/ 36 h 36"/>
                <a:gd name="T6" fmla="*/ 7 w 7"/>
                <a:gd name="T7" fmla="*/ 33 h 36"/>
                <a:gd name="T8" fmla="*/ 7 w 7"/>
                <a:gd name="T9" fmla="*/ 4 h 36"/>
                <a:gd name="T10" fmla="*/ 4 w 7"/>
                <a:gd name="T11" fmla="*/ 0 h 36"/>
                <a:gd name="T12" fmla="*/ 0 w 7"/>
                <a:gd name="T13" fmla="*/ 4 h 36"/>
                <a:gd name="T14" fmla="*/ 0 w 7"/>
                <a:gd name="T15" fmla="*/ 4 h 36"/>
                <a:gd name="T16" fmla="*/ 0 w 7"/>
                <a:gd name="T17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6">
                  <a:moveTo>
                    <a:pt x="0" y="4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5"/>
                    <a:pt x="2" y="36"/>
                    <a:pt x="4" y="36"/>
                  </a:cubicBezTo>
                  <a:cubicBezTo>
                    <a:pt x="6" y="36"/>
                    <a:pt x="7" y="35"/>
                    <a:pt x="7" y="3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65" name="Freeform 25"/>
            <p:cNvSpPr>
              <a:spLocks noEditPoints="1"/>
            </p:cNvSpPr>
            <p:nvPr/>
          </p:nvSpPr>
          <p:spPr bwMode="auto">
            <a:xfrm>
              <a:off x="5612964" y="3648075"/>
              <a:ext cx="31750" cy="277813"/>
            </a:xfrm>
            <a:custGeom>
              <a:avLst/>
              <a:gdLst>
                <a:gd name="T0" fmla="*/ 0 w 7"/>
                <a:gd name="T1" fmla="*/ 4 h 60"/>
                <a:gd name="T2" fmla="*/ 0 w 7"/>
                <a:gd name="T3" fmla="*/ 57 h 60"/>
                <a:gd name="T4" fmla="*/ 3 w 7"/>
                <a:gd name="T5" fmla="*/ 60 h 60"/>
                <a:gd name="T6" fmla="*/ 7 w 7"/>
                <a:gd name="T7" fmla="*/ 57 h 60"/>
                <a:gd name="T8" fmla="*/ 7 w 7"/>
                <a:gd name="T9" fmla="*/ 4 h 60"/>
                <a:gd name="T10" fmla="*/ 3 w 7"/>
                <a:gd name="T11" fmla="*/ 0 h 60"/>
                <a:gd name="T12" fmla="*/ 0 w 7"/>
                <a:gd name="T13" fmla="*/ 4 h 60"/>
                <a:gd name="T14" fmla="*/ 0 w 7"/>
                <a:gd name="T15" fmla="*/ 4 h 60"/>
                <a:gd name="T16" fmla="*/ 0 w 7"/>
                <a:gd name="T17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0">
                  <a:moveTo>
                    <a:pt x="0" y="4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9"/>
                    <a:pt x="1" y="60"/>
                    <a:pt x="3" y="60"/>
                  </a:cubicBezTo>
                  <a:cubicBezTo>
                    <a:pt x="5" y="60"/>
                    <a:pt x="7" y="59"/>
                    <a:pt x="7" y="5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66" name="Freeform 26"/>
            <p:cNvSpPr>
              <a:spLocks noEditPoints="1"/>
            </p:cNvSpPr>
            <p:nvPr/>
          </p:nvSpPr>
          <p:spPr bwMode="auto">
            <a:xfrm>
              <a:off x="5681226" y="3713163"/>
              <a:ext cx="33338" cy="212725"/>
            </a:xfrm>
            <a:custGeom>
              <a:avLst/>
              <a:gdLst>
                <a:gd name="T0" fmla="*/ 0 w 7"/>
                <a:gd name="T1" fmla="*/ 3 h 46"/>
                <a:gd name="T2" fmla="*/ 0 w 7"/>
                <a:gd name="T3" fmla="*/ 43 h 46"/>
                <a:gd name="T4" fmla="*/ 4 w 7"/>
                <a:gd name="T5" fmla="*/ 46 h 46"/>
                <a:gd name="T6" fmla="*/ 7 w 7"/>
                <a:gd name="T7" fmla="*/ 43 h 46"/>
                <a:gd name="T8" fmla="*/ 7 w 7"/>
                <a:gd name="T9" fmla="*/ 3 h 46"/>
                <a:gd name="T10" fmla="*/ 4 w 7"/>
                <a:gd name="T11" fmla="*/ 0 h 46"/>
                <a:gd name="T12" fmla="*/ 0 w 7"/>
                <a:gd name="T13" fmla="*/ 3 h 46"/>
                <a:gd name="T14" fmla="*/ 0 w 7"/>
                <a:gd name="T15" fmla="*/ 3 h 46"/>
                <a:gd name="T16" fmla="*/ 0 w 7"/>
                <a:gd name="T17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6">
                  <a:moveTo>
                    <a:pt x="0" y="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5"/>
                    <a:pt x="2" y="46"/>
                    <a:pt x="4" y="46"/>
                  </a:cubicBezTo>
                  <a:cubicBezTo>
                    <a:pt x="5" y="46"/>
                    <a:pt x="7" y="45"/>
                    <a:pt x="7" y="4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2" y="0"/>
                    <a:pt x="0" y="2"/>
                    <a:pt x="0" y="3"/>
                  </a:cubicBezTo>
                  <a:close/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</p:grpSp>
      <p:sp>
        <p:nvSpPr>
          <p:cNvPr id="167" name="CuadroTexto 12015"/>
          <p:cNvSpPr txBox="1"/>
          <p:nvPr>
            <p:custDataLst>
              <p:tags r:id="rId27"/>
            </p:custDataLst>
          </p:nvPr>
        </p:nvSpPr>
        <p:spPr>
          <a:xfrm>
            <a:off x="9851138" y="3842866"/>
            <a:ext cx="740233" cy="288000"/>
          </a:xfrm>
          <a:prstGeom prst="rect">
            <a:avLst/>
          </a:prstGeom>
          <a:solidFill>
            <a:srgbClr val="2FAC82"/>
          </a:solidFill>
          <a:ln>
            <a:noFill/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NOVIEMBRE</a:t>
            </a:r>
            <a:endParaRPr lang="es-MX" sz="900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9007564" y="5788899"/>
            <a:ext cx="1464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962E47"/>
                </a:solidFill>
              </a:rPr>
              <a:t>Sistematización </a:t>
            </a:r>
          </a:p>
          <a:p>
            <a:pPr algn="ctr"/>
            <a:r>
              <a:rPr lang="es-MX" sz="1400" b="1" dirty="0" smtClean="0">
                <a:solidFill>
                  <a:srgbClr val="962E47"/>
                </a:solidFill>
              </a:rPr>
              <a:t>del AIR</a:t>
            </a:r>
          </a:p>
          <a:p>
            <a:pPr algn="ctr"/>
            <a:r>
              <a:rPr lang="es-MX" sz="1400" b="1" dirty="0" smtClean="0">
                <a:solidFill>
                  <a:srgbClr val="962E47"/>
                </a:solidFill>
              </a:rPr>
              <a:t>(SAIR)</a:t>
            </a:r>
            <a:endParaRPr lang="es-MX" sz="1400" b="1" dirty="0">
              <a:solidFill>
                <a:srgbClr val="962E47"/>
              </a:solidFill>
            </a:endParaRPr>
          </a:p>
        </p:txBody>
      </p:sp>
      <p:cxnSp>
        <p:nvCxnSpPr>
          <p:cNvPr id="169" name="168 Conector recto"/>
          <p:cNvCxnSpPr/>
          <p:nvPr/>
        </p:nvCxnSpPr>
        <p:spPr>
          <a:xfrm flipH="1" flipV="1">
            <a:off x="9721063" y="4125332"/>
            <a:ext cx="8165" cy="139657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0" name="Combinar 12184"/>
          <p:cNvSpPr/>
          <p:nvPr>
            <p:custDataLst>
              <p:tags r:id="rId28"/>
            </p:custDataLst>
          </p:nvPr>
        </p:nvSpPr>
        <p:spPr>
          <a:xfrm>
            <a:off x="9433520" y="5516079"/>
            <a:ext cx="591865" cy="17145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pic>
        <p:nvPicPr>
          <p:cNvPr id="171" name="170 Imagen"/>
          <p:cNvPicPr>
            <a:picLocks noChangeAspect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10"/>
          <a:stretch/>
        </p:blipFill>
        <p:spPr>
          <a:xfrm>
            <a:off x="6716430" y="5270191"/>
            <a:ext cx="355037" cy="323435"/>
          </a:xfrm>
          <a:prstGeom prst="rect">
            <a:avLst/>
          </a:prstGeom>
        </p:spPr>
      </p:pic>
      <p:pic>
        <p:nvPicPr>
          <p:cNvPr id="174" name="Imagen 24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353" y="2699971"/>
            <a:ext cx="218967" cy="218967"/>
          </a:xfrm>
          <a:prstGeom prst="rect">
            <a:avLst/>
          </a:prstGeom>
        </p:spPr>
      </p:pic>
      <p:pic>
        <p:nvPicPr>
          <p:cNvPr id="175" name="Imagen 1"/>
          <p:cNvPicPr>
            <a:picLocks noChangeAspect="1"/>
          </p:cNvPicPr>
          <p:nvPr/>
        </p:nvPicPr>
        <p:blipFill>
          <a:blip r:embed="rId40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1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8414" y="3423779"/>
            <a:ext cx="312435" cy="195809"/>
          </a:xfrm>
          <a:prstGeom prst="rect">
            <a:avLst/>
          </a:prstGeom>
        </p:spPr>
      </p:pic>
      <p:pic>
        <p:nvPicPr>
          <p:cNvPr id="176" name="Imagen 24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477" y="3326601"/>
            <a:ext cx="218967" cy="218967"/>
          </a:xfrm>
          <a:prstGeom prst="rect">
            <a:avLst/>
          </a:prstGeom>
        </p:spPr>
      </p:pic>
      <p:pic>
        <p:nvPicPr>
          <p:cNvPr id="177" name="Imagen 1"/>
          <p:cNvPicPr>
            <a:picLocks noChangeAspect="1"/>
          </p:cNvPicPr>
          <p:nvPr/>
        </p:nvPicPr>
        <p:blipFill>
          <a:blip r:embed="rId43" cstate="print">
            <a:extLst>
              <a:ext uri="{BEBA8EAE-BF5A-486C-A8C5-ECC9F3942E4B}">
                <a14:imgProps xmlns:a14="http://schemas.microsoft.com/office/drawing/2010/main">
                  <a14:imgLayer r:embed="rId41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042" y="6515087"/>
            <a:ext cx="312435" cy="195809"/>
          </a:xfrm>
          <a:prstGeom prst="rect">
            <a:avLst/>
          </a:prstGeom>
        </p:spPr>
      </p:pic>
      <p:sp>
        <p:nvSpPr>
          <p:cNvPr id="119" name="Combinar 12184"/>
          <p:cNvSpPr/>
          <p:nvPr>
            <p:custDataLst>
              <p:tags r:id="rId29"/>
            </p:custDataLst>
          </p:nvPr>
        </p:nvSpPr>
        <p:spPr>
          <a:xfrm>
            <a:off x="3482280" y="4200902"/>
            <a:ext cx="538059" cy="277022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sp>
        <p:nvSpPr>
          <p:cNvPr id="126" name="143 CuadroTexto"/>
          <p:cNvSpPr txBox="1"/>
          <p:nvPr/>
        </p:nvSpPr>
        <p:spPr>
          <a:xfrm>
            <a:off x="3270412" y="4497976"/>
            <a:ext cx="10126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rgbClr val="FF0000"/>
                </a:solidFill>
              </a:rPr>
              <a:t>Ranking #17 ONMR </a:t>
            </a:r>
            <a:endParaRPr lang="es-MX" sz="1100" b="1" dirty="0">
              <a:solidFill>
                <a:srgbClr val="FF0000"/>
              </a:solidFill>
            </a:endParaRPr>
          </a:p>
        </p:txBody>
      </p:sp>
      <p:pic>
        <p:nvPicPr>
          <p:cNvPr id="152" name="Marcador de contenido 3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31" y="26950"/>
            <a:ext cx="2445952" cy="901946"/>
          </a:xfrm>
          <a:prstGeom prst="rect">
            <a:avLst/>
          </a:prstGeom>
        </p:spPr>
      </p:pic>
      <p:sp>
        <p:nvSpPr>
          <p:cNvPr id="99" name="CuadroTexto 12009"/>
          <p:cNvSpPr txBox="1"/>
          <p:nvPr>
            <p:custDataLst>
              <p:tags r:id="rId30"/>
            </p:custDataLst>
          </p:nvPr>
        </p:nvSpPr>
        <p:spPr>
          <a:xfrm>
            <a:off x="9006133" y="3841800"/>
            <a:ext cx="734128" cy="288000"/>
          </a:xfrm>
          <a:prstGeom prst="rect">
            <a:avLst/>
          </a:prstGeom>
          <a:solidFill>
            <a:srgbClr val="2FAC82"/>
          </a:solidFill>
          <a:ln>
            <a:solidFill>
              <a:schemeClr val="bg1"/>
            </a:solidFill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OCTUBRE</a:t>
            </a:r>
            <a:endParaRPr lang="es-MX" sz="900" dirty="0"/>
          </a:p>
        </p:txBody>
      </p:sp>
      <p:sp>
        <p:nvSpPr>
          <p:cNvPr id="172" name="171 CuadroTexto"/>
          <p:cNvSpPr txBox="1"/>
          <p:nvPr/>
        </p:nvSpPr>
        <p:spPr>
          <a:xfrm>
            <a:off x="10751882" y="4205245"/>
            <a:ext cx="71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2020</a:t>
            </a:r>
            <a:endParaRPr lang="es-MX" b="1" dirty="0"/>
          </a:p>
        </p:txBody>
      </p:sp>
      <p:cxnSp>
        <p:nvCxnSpPr>
          <p:cNvPr id="173" name="172 Conector recto"/>
          <p:cNvCxnSpPr/>
          <p:nvPr/>
        </p:nvCxnSpPr>
        <p:spPr>
          <a:xfrm flipH="1" flipV="1">
            <a:off x="11082309" y="3066553"/>
            <a:ext cx="8166" cy="777849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5" name="CuadroTexto 12015"/>
          <p:cNvSpPr txBox="1"/>
          <p:nvPr>
            <p:custDataLst>
              <p:tags r:id="rId31"/>
            </p:custDataLst>
          </p:nvPr>
        </p:nvSpPr>
        <p:spPr>
          <a:xfrm>
            <a:off x="10713435" y="3848184"/>
            <a:ext cx="740233" cy="288000"/>
          </a:xfrm>
          <a:prstGeom prst="rect">
            <a:avLst/>
          </a:prstGeom>
          <a:solidFill>
            <a:srgbClr val="2FAC82"/>
          </a:solidFill>
          <a:ln>
            <a:noFill/>
          </a:ln>
        </p:spPr>
        <p:txBody>
          <a:bodyPr vert="horz" wrap="square" lIns="68580" tIns="34290" rIns="68580" bIns="34290" rtlCol="0" anchor="ctr" anchorCtr="0">
            <a:noAutofit/>
          </a:bodyPr>
          <a:lstStyle>
            <a:defPPr>
              <a:defRPr lang="es-MX"/>
            </a:defPPr>
            <a:lvl1pPr algn="ct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s-MX" sz="900" dirty="0" smtClean="0"/>
              <a:t>FEBRERO</a:t>
            </a:r>
            <a:endParaRPr lang="es-MX" sz="900" dirty="0"/>
          </a:p>
        </p:txBody>
      </p:sp>
      <p:sp>
        <p:nvSpPr>
          <p:cNvPr id="178" name="177 CuadroTexto"/>
          <p:cNvSpPr txBox="1"/>
          <p:nvPr/>
        </p:nvSpPr>
        <p:spPr>
          <a:xfrm>
            <a:off x="10297908" y="2305468"/>
            <a:ext cx="15239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accent5">
                    <a:lumMod val="25000"/>
                  </a:schemeClr>
                </a:solidFill>
              </a:rPr>
              <a:t>Formación Empresarial</a:t>
            </a:r>
          </a:p>
          <a:p>
            <a:pPr algn="ctr"/>
            <a:r>
              <a:rPr lang="es-MX" sz="900" b="1" dirty="0" smtClean="0">
                <a:solidFill>
                  <a:srgbClr val="FF0000"/>
                </a:solidFill>
              </a:rPr>
              <a:t>ABC MR &amp; Competitividad</a:t>
            </a:r>
            <a:endParaRPr lang="es-MX" sz="900" b="1" dirty="0">
              <a:solidFill>
                <a:srgbClr val="FF0000"/>
              </a:solidFill>
            </a:endParaRPr>
          </a:p>
        </p:txBody>
      </p:sp>
      <p:sp>
        <p:nvSpPr>
          <p:cNvPr id="200" name="Combinar 12184"/>
          <p:cNvSpPr/>
          <p:nvPr>
            <p:custDataLst>
              <p:tags r:id="rId32"/>
            </p:custDataLst>
          </p:nvPr>
        </p:nvSpPr>
        <p:spPr>
          <a:xfrm rot="10800000">
            <a:off x="10854932" y="2972734"/>
            <a:ext cx="443899" cy="12573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/>
          </a:p>
        </p:txBody>
      </p:sp>
      <p:pic>
        <p:nvPicPr>
          <p:cNvPr id="204" name="Picture 3"/>
          <p:cNvPicPr>
            <a:picLocks noChangeAspect="1"/>
          </p:cNvPicPr>
          <p:nvPr/>
        </p:nvPicPr>
        <p:blipFill>
          <a:blip r:embed="rId4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6">
                    <a14:imgEffect>
                      <a14:brightnessContrast bright="-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849" y="2310962"/>
            <a:ext cx="330312" cy="337195"/>
          </a:xfrm>
          <a:prstGeom prst="rect">
            <a:avLst/>
          </a:prstGeom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05" name="143 CuadroTexto"/>
          <p:cNvSpPr txBox="1"/>
          <p:nvPr/>
        </p:nvSpPr>
        <p:spPr>
          <a:xfrm>
            <a:off x="9763481" y="4152514"/>
            <a:ext cx="1012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Seminario</a:t>
            </a:r>
            <a:endParaRPr lang="es-MX" sz="1200" b="1" dirty="0"/>
          </a:p>
        </p:txBody>
      </p:sp>
      <p:sp>
        <p:nvSpPr>
          <p:cNvPr id="206" name="205 CuadroTexto"/>
          <p:cNvSpPr txBox="1"/>
          <p:nvPr/>
        </p:nvSpPr>
        <p:spPr>
          <a:xfrm>
            <a:off x="9426608" y="3312240"/>
            <a:ext cx="1651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err="1" smtClean="0">
                <a:solidFill>
                  <a:schemeClr val="accent5">
                    <a:lumMod val="25000"/>
                  </a:schemeClr>
                </a:solidFill>
              </a:rPr>
              <a:t>MiNegocioSonora</a:t>
            </a:r>
            <a:r>
              <a:rPr lang="es-MX" sz="1200" b="1" dirty="0" smtClean="0">
                <a:solidFill>
                  <a:schemeClr val="accent5">
                    <a:lumMod val="25000"/>
                  </a:schemeClr>
                </a:solidFill>
              </a:rPr>
              <a:t> 2.0</a:t>
            </a:r>
            <a:endParaRPr lang="es-MX" sz="900" b="1" dirty="0">
              <a:solidFill>
                <a:srgbClr val="FF0000"/>
              </a:solidFill>
            </a:endParaRPr>
          </a:p>
        </p:txBody>
      </p:sp>
      <p:sp>
        <p:nvSpPr>
          <p:cNvPr id="207" name="Combinar 12184"/>
          <p:cNvSpPr/>
          <p:nvPr>
            <p:custDataLst>
              <p:tags r:id="rId33"/>
            </p:custDataLst>
          </p:nvPr>
        </p:nvSpPr>
        <p:spPr>
          <a:xfrm rot="10800000">
            <a:off x="9945899" y="3632361"/>
            <a:ext cx="591865" cy="171451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709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ibbo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B7F00"/>
      </a:accent1>
      <a:accent2>
        <a:srgbClr val="31353D"/>
      </a:accent2>
      <a:accent3>
        <a:srgbClr val="445878"/>
      </a:accent3>
      <a:accent4>
        <a:srgbClr val="4AA6A8"/>
      </a:accent4>
      <a:accent5>
        <a:srgbClr val="EEEFF7"/>
      </a:accent5>
      <a:accent6>
        <a:srgbClr val="E74C3C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15025</TotalTime>
  <Words>189</Words>
  <Application>Microsoft Office PowerPoint</Application>
  <PresentationFormat>Personalizado</PresentationFormat>
  <Paragraphs>95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 ANTECEDENTES DE LA MEJORA REGULATORIA EN SONORA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</dc:creator>
  <cp:lastModifiedBy>Manuel Zatarain</cp:lastModifiedBy>
  <cp:revision>1012</cp:revision>
  <cp:lastPrinted>2018-12-10T17:24:58Z</cp:lastPrinted>
  <dcterms:created xsi:type="dcterms:W3CDTF">2016-02-20T15:00:24Z</dcterms:created>
  <dcterms:modified xsi:type="dcterms:W3CDTF">2020-04-07T03:52:40Z</dcterms:modified>
</cp:coreProperties>
</file>